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68" r:id="rId4"/>
    <p:sldId id="2069" r:id="rId5"/>
    <p:sldId id="2017" r:id="rId6"/>
    <p:sldId id="2039" r:id="rId7"/>
    <p:sldId id="2038" r:id="rId8"/>
    <p:sldId id="479" r:id="rId9"/>
    <p:sldId id="2018" r:id="rId10"/>
    <p:sldId id="2056" r:id="rId11"/>
    <p:sldId id="2072" r:id="rId12"/>
    <p:sldId id="2057" r:id="rId13"/>
    <p:sldId id="2075" r:id="rId14"/>
    <p:sldId id="2058" r:id="rId15"/>
    <p:sldId id="2073" r:id="rId16"/>
    <p:sldId id="2074" r:id="rId17"/>
    <p:sldId id="2077" r:id="rId18"/>
    <p:sldId id="2076" r:id="rId19"/>
    <p:sldId id="2071" r:id="rId20"/>
    <p:sldId id="2082" r:id="rId21"/>
    <p:sldId id="2083" r:id="rId22"/>
    <p:sldId id="2080" r:id="rId23"/>
    <p:sldId id="2059" r:id="rId24"/>
    <p:sldId id="2079" r:id="rId25"/>
    <p:sldId id="2078" r:id="rId26"/>
    <p:sldId id="2070" r:id="rId27"/>
    <p:sldId id="2084" r:id="rId28"/>
    <p:sldId id="2085" r:id="rId29"/>
    <p:sldId id="2086" r:id="rId30"/>
    <p:sldId id="2060" r:id="rId31"/>
    <p:sldId id="2087" r:id="rId32"/>
    <p:sldId id="2090" r:id="rId33"/>
    <p:sldId id="2089" r:id="rId34"/>
    <p:sldId id="2091" r:id="rId35"/>
    <p:sldId id="2062" r:id="rId36"/>
    <p:sldId id="2088" r:id="rId37"/>
    <p:sldId id="2061" r:id="rId38"/>
    <p:sldId id="2053" r:id="rId39"/>
    <p:sldId id="2055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6327" autoAdjust="0"/>
  </p:normalViewPr>
  <p:slideViewPr>
    <p:cSldViewPr snapToGrid="0">
      <p:cViewPr varScale="1">
        <p:scale>
          <a:sx n="65" d="100"/>
          <a:sy n="65" d="100"/>
        </p:scale>
        <p:origin x="168" y="2336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CDD7-2F67-4E5D-6A1E-2FD80C7E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AF7D92-8484-1719-BEFF-C9701F665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60C353-957A-B495-BA3D-8BA81A013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18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120C-1AE3-F9EC-9BE4-D7D38E8A3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38AA7A1-57D8-3E5E-2083-77B5EC859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433B8C-20CC-4968-143C-4185F5D53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06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990B-B5DB-9AC7-F7D9-723A4CCD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6E75A9-E209-66FE-9EF3-BE039251AE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1B0D577-00EE-5767-E615-6B1A727B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5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9992-9402-8BB9-C4B9-C612A63D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525986-F79C-8620-FAE6-D0A074FA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D54B7D0-5992-C4E8-C69A-5D6730247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2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9481-F27C-38AA-8EFF-6E1D54B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424330-8EC5-BABA-E17E-67AF62A97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331C8D-E797-7A19-0198-F3B649671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58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65AA-9712-B32F-79AF-89D46370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6B65352-0426-9CC1-ED71-CEF2770C4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9D5F6C-CF87-3E1B-F13E-4DC42D881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53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0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7037-1FC3-248F-BAAE-65BF5971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19FE09-A212-A5BA-FA3A-557CAF77B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0DD37A5-CFE9-14BE-630A-B05AFFA5E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271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37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F13E-0BCA-6C46-F478-100DA7FD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095BEE-20E7-3A58-1545-809526E8E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1A1D336-297D-B3B1-3444-703A82CA6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21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A4C-556D-3E2E-5F69-18EB5DAC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CF85C93-FB48-0BAD-0DAD-787C8F936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3B701E5-E34B-AB63-804F-2974C04D7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96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ED21-D697-3691-2D3B-9557362F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FE51E4E-AA91-0D3A-5293-52ED83EB0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C02853-53A1-0106-058E-F6CB6AF9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AD161-223E-048A-8104-A78C59E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4C7DCFD-9623-4285-C4CE-705DA8A89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808C46F-C628-2512-6E95-6764ED35F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0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0C63-7F66-12D7-0DE3-4A462854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6078860-7F06-CB24-33BA-160A7565E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700EC17-49CC-655D-6B0E-59D993CB0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060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DFCD-DF04-E25F-6764-475A2693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ADFA44-2043-4000-FEC6-04E96D870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7B38F2-A2D2-E86F-B0AB-3B3BB764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567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BD8E-4F90-A312-31A2-BF48D73D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78766-CCFF-51C2-A327-BA14862F4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50069A-80C6-3174-6516-7637A9CC1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8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3BB8-75C5-1E9D-5DAB-4BECC11D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0E40C4D-5CFD-97AB-DE95-B8D70394E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8434E46-6067-6B00-7C85-D9B655B3D4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33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A438-E0E9-D47F-E816-02DAEA83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5EDC4F2-360B-BB64-51B1-F45965573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11E2F1E-8F53-37E6-91AD-35174007F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603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97F9-6211-D122-FFE1-BE357A1F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D9DB1A-15B8-1F19-EE37-79B029EF0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9B2F12-FF91-01B6-E02C-DFCDFAFA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51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3497-107E-D1EB-BB37-B0949AE1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65AAA2-C7BA-8BBA-7BD1-E1314FB4A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209923A-8EA7-8B94-4301-0D2D34611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1A48-CC2C-A833-0811-FCEF1B15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1F5C743-CB95-D319-7FE7-56DD5E0F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8D8556-4C3F-13A6-D65E-755E4ADE4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038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C168-BED5-5CA8-035D-5275311A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C7F640-0D00-8B8B-82E1-D6EF487C4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0130E5D-5F52-6181-C09F-F07167CC9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232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6D4B-D46B-A69C-5E81-52CA81EA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F1915F0-A246-3FCE-4A24-DA5F34435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F172BFA-CA3A-67A8-F3AA-E6593BF71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19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DC98-676D-3578-2A31-7CEC22D1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163940F-5350-91F7-EE86-CBB863B11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1B44FC-7671-BA8D-98B2-AD25D9DBE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09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741E-1A1F-CFC9-B46E-81CC9041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BCDDFE5-EC53-2710-2C7B-B2C215B61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D08772-07A3-C329-DFE6-603B17467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7985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D6B5-EFAD-BFE7-032F-834612D4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4E8677-2A67-CB20-FD06-BD2BC9A9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8CA86C-3696-147F-B4A1-C8227B967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470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84AA-D7A5-4923-93D3-3A4502C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7D988DD-EE5C-680C-E5F8-FF2C3F635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081CA91-18A2-D682-B4DC-747A392DD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521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F777-2066-5B36-F2F7-58CCF6A4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CFE84F5-FAF9-02FB-A8B9-566E8E0C7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51B2324-D341-2443-C072-F28F89986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14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EehCU3csJQ?start=23&amp;feature=oembed" TargetMode="Externa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nMqLerV19A?start=78&amp;feature=oembed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ojWO1QNprw?start=157&amp;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PGpoUN29zk?start=50&amp;feature=oembed" TargetMode="Externa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IeqeT_FC8?start=10&amp;feature=oembed" TargetMode="Externa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0.jpe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34sLbAsFhM?start=389&amp;feature=oembed" TargetMode="External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qAM_wQ35ow?start=204&amp;feature=oembed" TargetMode="Externa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nfjYwe2A0w?start=157&amp;feature=oembed" TargetMode="External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E77D-59F5-1711-DB9A-791E9DED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5E65BB-6629-D577-0DFB-A0AC7BACA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8749BA3-F4EB-4A11-C51D-0EE9D6FD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4B2DB26-5BA6-4EEC-FD48-94A2E5094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074" name="Picture 2" descr="Puck">
            <a:extLst>
              <a:ext uri="{FF2B5EF4-FFF2-40B4-BE49-F238E27FC236}">
                <a16:creationId xmlns:a16="http://schemas.microsoft.com/office/drawing/2014/main" id="{DEAD93B2-C952-320B-2D80-F462EC23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9" y="1040655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down view of a Adafruit VL53L0X Time of Flight Distance Sensor above a 8-pin header. ">
            <a:extLst>
              <a:ext uri="{FF2B5EF4-FFF2-40B4-BE49-F238E27FC236}">
                <a16:creationId xmlns:a16="http://schemas.microsoft.com/office/drawing/2014/main" id="{DACB7CF1-9AC4-6846-6DE9-F20E683E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" y="4143571"/>
            <a:ext cx="2851809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9D6F666-934E-BCCA-BCE6-158D7C3A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18" y="4143570"/>
            <a:ext cx="2512140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roduction to Lidar">
            <a:extLst>
              <a:ext uri="{FF2B5EF4-FFF2-40B4-BE49-F238E27FC236}">
                <a16:creationId xmlns:a16="http://schemas.microsoft.com/office/drawing/2014/main" id="{83872457-08F1-0022-2A7B-F06AA366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53" y="1354499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4AFE3-44A4-9DB4-5834-B5ADC3F3B0E6}"/>
              </a:ext>
            </a:extLst>
          </p:cNvPr>
          <p:cNvSpPr txBox="1"/>
          <p:nvPr/>
        </p:nvSpPr>
        <p:spPr>
          <a:xfrm>
            <a:off x="6810012" y="5034673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</p:txBody>
      </p:sp>
    </p:spTree>
    <p:extLst>
      <p:ext uri="{BB962C8B-B14F-4D97-AF65-F5344CB8AC3E}">
        <p14:creationId xmlns:p14="http://schemas.microsoft.com/office/powerpoint/2010/main" val="11463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6F76-87C3-57F3-5628-D623D7BF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DD8BC0C-3A59-B01F-AAC6-296B2042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688E4F4-C1AA-958B-189C-59E34F6A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3A9A4F-1AAD-C195-59C5-CF679746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" name="Online Media 2" descr="Lidar Technologies 101">
            <a:hlinkClick r:id="" action="ppaction://media"/>
            <a:extLst>
              <a:ext uri="{FF2B5EF4-FFF2-40B4-BE49-F238E27FC236}">
                <a16:creationId xmlns:a16="http://schemas.microsoft.com/office/drawing/2014/main" id="{CA9D8643-9270-5B34-FF35-9DCD1843BE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88EBE-34B9-DC4B-E1F1-04F71A42F5E3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3:15</a:t>
            </a:r>
          </a:p>
        </p:txBody>
      </p:sp>
    </p:spTree>
    <p:extLst>
      <p:ext uri="{BB962C8B-B14F-4D97-AF65-F5344CB8AC3E}">
        <p14:creationId xmlns:p14="http://schemas.microsoft.com/office/powerpoint/2010/main" val="16249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887-474C-15A1-FEA5-43989819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04003A-B850-F3D1-97DC-76FDC834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EC5F173-A268-CDF8-92D4-5A27F3B0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E9C23B-11E7-B5EA-0CE5-ED6BEDB5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70E8F-D487-2359-5186-606AAE5B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23" y="3172078"/>
            <a:ext cx="3616653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What Does It Look Like?">
            <a:extLst>
              <a:ext uri="{FF2B5EF4-FFF2-40B4-BE49-F238E27FC236}">
                <a16:creationId xmlns:a16="http://schemas.microsoft.com/office/drawing/2014/main" id="{86BCEAF4-F882-4338-85B2-386A5960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2" y="1539482"/>
            <a:ext cx="1634387" cy="1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frared Sensor or IR Sensor Working &amp; Applications – Robocraze">
            <a:extLst>
              <a:ext uri="{FF2B5EF4-FFF2-40B4-BE49-F238E27FC236}">
                <a16:creationId xmlns:a16="http://schemas.microsoft.com/office/drawing/2014/main" id="{5EDAF6AF-32FE-9E10-7C31-B48B1B74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1125927"/>
            <a:ext cx="3933943" cy="26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96E41-BDC9-9533-173F-AAFF7A8C5DB5}"/>
              </a:ext>
            </a:extLst>
          </p:cNvPr>
          <p:cNvSpPr txBox="1"/>
          <p:nvPr/>
        </p:nvSpPr>
        <p:spPr>
          <a:xfrm>
            <a:off x="7858346" y="6351490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Photodiode</a:t>
            </a:r>
          </a:p>
        </p:txBody>
      </p:sp>
      <p:pic>
        <p:nvPicPr>
          <p:cNvPr id="5126" name="Picture 6" descr="PHOTODIODE BASICS – Wavelength Electronics">
            <a:extLst>
              <a:ext uri="{FF2B5EF4-FFF2-40B4-BE49-F238E27FC236}">
                <a16:creationId xmlns:a16="http://schemas.microsoft.com/office/drawing/2014/main" id="{2B0EDD60-B98B-D443-1A47-4469B5E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3796181"/>
            <a:ext cx="3933943" cy="26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D0188409-EFEE-94C5-00C9-3CA15ACE86BF}"/>
              </a:ext>
            </a:extLst>
          </p:cNvPr>
          <p:cNvSpPr/>
          <p:nvPr/>
        </p:nvSpPr>
        <p:spPr bwMode="auto">
          <a:xfrm rot="18816240" flipH="1">
            <a:off x="6353839" y="2391369"/>
            <a:ext cx="1917624" cy="2809622"/>
          </a:xfrm>
          <a:prstGeom prst="arc">
            <a:avLst>
              <a:gd name="adj1" fmla="val 13457178"/>
              <a:gd name="adj2" fmla="val 0"/>
            </a:avLst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5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20C5-BE34-793C-19B2-50223069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2EFB09C-68ED-20AA-2FCD-55BAD537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6312DC5-1FC4-F8E6-B971-5C5C227D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5B3261F-C64C-8B32-56F9-0AF367761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Online Media 4" descr="Working of an IR Sensor">
            <a:hlinkClick r:id="" action="ppaction://media"/>
            <a:extLst>
              <a:ext uri="{FF2B5EF4-FFF2-40B4-BE49-F238E27FC236}">
                <a16:creationId xmlns:a16="http://schemas.microsoft.com/office/drawing/2014/main" id="{2BAA448F-0722-26C6-70BF-1CD706365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D9069-5334-5B8E-3207-14B90F96A421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34707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F3A2-3E9F-31BD-8BEA-9A82FD94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6315D2F-C322-1000-BCC3-2415727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8F1DD2A-95E3-3F44-D774-126DFDEE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2324479-F7EB-9BDB-8F92-ED1905CBA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8C774A-5AA8-8F6B-FAEC-C333E8A3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9348">
            <a:off x="420300" y="634699"/>
            <a:ext cx="4229437" cy="31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5FC606-65E9-2E86-1BE7-0DC8261B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54" y="1911350"/>
            <a:ext cx="5581733" cy="3869342"/>
          </a:xfrm>
          <a:prstGeom prst="rect">
            <a:avLst/>
          </a:prstGeom>
        </p:spPr>
      </p:pic>
      <p:pic>
        <p:nvPicPr>
          <p:cNvPr id="6146" name="Picture 2" descr="Circuit diagram of HC-SR04 | Download Scientific Diagram">
            <a:extLst>
              <a:ext uri="{FF2B5EF4-FFF2-40B4-BE49-F238E27FC236}">
                <a16:creationId xmlns:a16="http://schemas.microsoft.com/office/drawing/2014/main" id="{96338309-DDC2-C997-0808-9DC1E6F8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" y="3769962"/>
            <a:ext cx="488859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8915E-8834-7B06-85A6-BE2F177BDEAD}"/>
              </a:ext>
            </a:extLst>
          </p:cNvPr>
          <p:cNvSpPr txBox="1"/>
          <p:nvPr/>
        </p:nvSpPr>
        <p:spPr>
          <a:xfrm>
            <a:off x="1219346" y="31981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HC-SR04 (common)</a:t>
            </a:r>
          </a:p>
        </p:txBody>
      </p:sp>
    </p:spTree>
    <p:extLst>
      <p:ext uri="{BB962C8B-B14F-4D97-AF65-F5344CB8AC3E}">
        <p14:creationId xmlns:p14="http://schemas.microsoft.com/office/powerpoint/2010/main" val="40213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B5AD-C5FD-409A-CA8E-EBAA4C7E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A9ED86-F5FE-F119-7892-16302159C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484F9D-72B4-8B86-CFC5-9E0697F8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75F9E52-7BB0-C486-26C5-9325628B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4" name="Online Media 3" descr="How Do Ultrasonic Distance Sensors Work? - The Learning Circuit">
            <a:hlinkClick r:id="" action="ppaction://media"/>
            <a:extLst>
              <a:ext uri="{FF2B5EF4-FFF2-40B4-BE49-F238E27FC236}">
                <a16:creationId xmlns:a16="http://schemas.microsoft.com/office/drawing/2014/main" id="{25712602-2396-0E7E-29A4-64634DFC0B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E08D6-59C8-71A6-3E1D-B91029E6CA4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4:20</a:t>
            </a:r>
          </a:p>
        </p:txBody>
      </p:sp>
    </p:spTree>
    <p:extLst>
      <p:ext uri="{BB962C8B-B14F-4D97-AF65-F5344CB8AC3E}">
        <p14:creationId xmlns:p14="http://schemas.microsoft.com/office/powerpoint/2010/main" val="2472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84" name="Picture 12" descr="MEMS Design And Fabrication | IC2">
            <a:extLst>
              <a:ext uri="{FF2B5EF4-FFF2-40B4-BE49-F238E27FC236}">
                <a16:creationId xmlns:a16="http://schemas.microsoft.com/office/drawing/2014/main" id="{0CDA279E-E37D-F94C-7AA5-8E7E432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5" y="1398587"/>
            <a:ext cx="5305778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icroelectromechanical Systems (MEMS) for Biomedical Applications">
            <a:extLst>
              <a:ext uri="{FF2B5EF4-FFF2-40B4-BE49-F238E27FC236}">
                <a16:creationId xmlns:a16="http://schemas.microsoft.com/office/drawing/2014/main" id="{A5254216-57FD-D9D2-FBFE-3FDE2CC9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87" y="2454275"/>
            <a:ext cx="6055963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MS Fabrication Process | SpringerLink">
            <a:extLst>
              <a:ext uri="{FF2B5EF4-FFF2-40B4-BE49-F238E27FC236}">
                <a16:creationId xmlns:a16="http://schemas.microsoft.com/office/drawing/2014/main" id="{9F781E88-790B-50FA-F80D-7B0D7DD5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8" y="4509293"/>
            <a:ext cx="4126303" cy="21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77F5-AFD3-C493-5A7B-EB8E7E3B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5EB6BF8-A4EF-9E6C-C18B-B4A001099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942E0E-CCC5-29DD-71CA-532C50F42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D143CD-AF41-904E-4992-18086F88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76" name="Picture 4" descr="MEMS (micro-electro-mechanical systems) - STMicroelectronics">
            <a:extLst>
              <a:ext uri="{FF2B5EF4-FFF2-40B4-BE49-F238E27FC236}">
                <a16:creationId xmlns:a16="http://schemas.microsoft.com/office/drawing/2014/main" id="{CD66742B-B078-6078-055B-92D3CC2F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78" y="1473200"/>
            <a:ext cx="5149321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SEM micrograph of the MEMS accelerometer. | Download Scientific Diagram">
            <a:extLst>
              <a:ext uri="{FF2B5EF4-FFF2-40B4-BE49-F238E27FC236}">
                <a16:creationId xmlns:a16="http://schemas.microsoft.com/office/drawing/2014/main" id="{3F01D4EE-E3DF-771B-59B4-22E04D9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1473200"/>
            <a:ext cx="5835739" cy="25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MS pressure sensor (0.4 mm × 0.4 mm). (a) Scanning electron... | Download  Scientific Diagram">
            <a:extLst>
              <a:ext uri="{FF2B5EF4-FFF2-40B4-BE49-F238E27FC236}">
                <a16:creationId xmlns:a16="http://schemas.microsoft.com/office/drawing/2014/main" id="{0EC24EA1-AA06-C072-9936-65E2306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433252"/>
            <a:ext cx="5924640" cy="2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7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2" name="Online Media 1" descr="The World Of Microscopic Machines">
            <a:hlinkClick r:id="" action="ppaction://media"/>
            <a:extLst>
              <a:ext uri="{FF2B5EF4-FFF2-40B4-BE49-F238E27FC236}">
                <a16:creationId xmlns:a16="http://schemas.microsoft.com/office/drawing/2014/main" id="{9886C263-09DF-8647-B5F7-EFE0ACCDF7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21634-4033-83D3-F067-568727C0DEA0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27498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948F-9B08-60D0-7EA1-C482FEC6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34E8EE-1CDA-BF1D-D33C-74F31909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D91A50-6005-D293-0DC3-97A347F6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B02BEB0-79A2-A50A-088A-D846EFED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71984E-91F7-026D-24A7-A4FD5028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2" y="1200150"/>
            <a:ext cx="5338763" cy="3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D5AD4054-AC65-8627-03C6-7AFFE3A6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CAD37-B3DE-0C8A-B49D-6CAC67AD022A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4C8D-F02B-3783-E539-4894A55F8B8C}"/>
              </a:ext>
            </a:extLst>
          </p:cNvPr>
          <p:cNvSpPr txBox="1"/>
          <p:nvPr/>
        </p:nvSpPr>
        <p:spPr>
          <a:xfrm>
            <a:off x="7002941" y="4732586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Capacitive 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61701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592B-C248-7DDF-7952-57A5F500F47F}"/>
              </a:ext>
            </a:extLst>
          </p:cNvPr>
          <p:cNvSpPr txBox="1"/>
          <p:nvPr/>
        </p:nvSpPr>
        <p:spPr>
          <a:xfrm>
            <a:off x="590245" y="4513424"/>
            <a:ext cx="53880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Encoders</a:t>
            </a:r>
          </a:p>
          <a:p>
            <a:endParaRPr lang="en-US" sz="20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AC3E9A-75D1-ED43-FB21-6B340818BCAC}"/>
              </a:ext>
            </a:extLst>
          </p:cNvPr>
          <p:cNvSpPr/>
          <p:nvPr/>
        </p:nvSpPr>
        <p:spPr bwMode="auto">
          <a:xfrm>
            <a:off x="89519" y="4961759"/>
            <a:ext cx="5981817" cy="167218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All Terrain Robot Wheel 130 x 59 mm (Pair) - RobotShop">
            <a:extLst>
              <a:ext uri="{FF2B5EF4-FFF2-40B4-BE49-F238E27FC236}">
                <a16:creationId xmlns:a16="http://schemas.microsoft.com/office/drawing/2014/main" id="{05B1926E-681D-C3EB-6E44-502D41A5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699810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8E16C-DA61-5687-5878-F2AB3044C582}"/>
              </a:ext>
            </a:extLst>
          </p:cNvPr>
          <p:cNvSpPr txBox="1"/>
          <p:nvPr/>
        </p:nvSpPr>
        <p:spPr>
          <a:xfrm>
            <a:off x="888273" y="2801882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13F75-566F-0B2D-E8CF-99311167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92" y="1510270"/>
            <a:ext cx="4039343" cy="2658108"/>
          </a:xfrm>
          <a:prstGeom prst="rect">
            <a:avLst/>
          </a:prstGeom>
        </p:spPr>
      </p:pic>
      <p:pic>
        <p:nvPicPr>
          <p:cNvPr id="10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6BE34265-9613-6229-9E57-26178642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07" y="4686524"/>
            <a:ext cx="4288509" cy="20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F28BF-3858-D415-7C0E-5EF116E14119}"/>
              </a:ext>
            </a:extLst>
          </p:cNvPr>
          <p:cNvSpPr txBox="1"/>
          <p:nvPr/>
        </p:nvSpPr>
        <p:spPr>
          <a:xfrm>
            <a:off x="795186" y="4133896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Ascending the stack from the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C30CE-0168-0C26-01B5-E83E58A4155D}"/>
              </a:ext>
            </a:extLst>
          </p:cNvPr>
          <p:cNvSpPr txBox="1"/>
          <p:nvPr/>
        </p:nvSpPr>
        <p:spPr>
          <a:xfrm>
            <a:off x="7496160" y="1141285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Localization / Odometry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7BB7-EFE8-5D7E-E3AB-B467BB687721}"/>
              </a:ext>
            </a:extLst>
          </p:cNvPr>
          <p:cNvSpPr txBox="1"/>
          <p:nvPr/>
        </p:nvSpPr>
        <p:spPr>
          <a:xfrm>
            <a:off x="7799110" y="4286414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Path and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02F-F718-1462-3B74-F8A0BDE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DFBC28C-C338-2E3C-840D-5DBB5291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4A82141-1909-C1D5-5385-0A80A38F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A67C8DD-2310-FFCF-1381-87F8A63D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E7F9181A-D3E6-60A0-688F-ED903101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10923-55B2-C248-AC34-BC13301E768B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820D33A9-A419-B5CB-DAA9-64D16AD65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0373B-5283-A11E-CD54-B71A73C48A95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</p:spTree>
    <p:extLst>
      <p:ext uri="{BB962C8B-B14F-4D97-AF65-F5344CB8AC3E}">
        <p14:creationId xmlns:p14="http://schemas.microsoft.com/office/powerpoint/2010/main" val="334153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DF61-5931-E5D0-C61B-A76AF8BD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29A83F1-C6D3-003A-4161-165167E9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786901-8408-5AA0-CF2D-A5C242454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D1B942-24FA-F8CD-0BF9-40C15CBD2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234FF6CD-8EF6-3781-F454-A6CA76EA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4F6B9-6BB5-51DA-5CE1-3E963B63B9FF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E41B6CE6-4FC1-3A69-E83A-2ABDA5F31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8B145-EE9C-EF36-F8A2-905766B44B38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  <p:pic>
        <p:nvPicPr>
          <p:cNvPr id="3" name="Picture 6" descr="Z-ranger deck v2">
            <a:extLst>
              <a:ext uri="{FF2B5EF4-FFF2-40B4-BE49-F238E27FC236}">
                <a16:creationId xmlns:a16="http://schemas.microsoft.com/office/drawing/2014/main" id="{3AF9CA1E-41ED-BAE6-08E1-553B6621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57" y="5220990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1AB41-9C4E-1F51-BB8A-0FC6DC6D797A}"/>
              </a:ext>
            </a:extLst>
          </p:cNvPr>
          <p:cNvSpPr txBox="1"/>
          <p:nvPr/>
        </p:nvSpPr>
        <p:spPr>
          <a:xfrm>
            <a:off x="3043156" y="5869285"/>
            <a:ext cx="8226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small altimeters are usually optical </a:t>
            </a:r>
            <a:r>
              <a:rPr lang="en-US" dirty="0" err="1"/>
              <a:t>tof</a:t>
            </a:r>
            <a:r>
              <a:rPr lang="en-US" dirty="0"/>
              <a:t>, not pressure; </a:t>
            </a:r>
          </a:p>
          <a:p>
            <a:r>
              <a:rPr lang="en-US" dirty="0"/>
              <a:t>           they fly low enough to not need a barometer</a:t>
            </a:r>
          </a:p>
        </p:txBody>
      </p:sp>
    </p:spTree>
    <p:extLst>
      <p:ext uri="{BB962C8B-B14F-4D97-AF65-F5344CB8AC3E}">
        <p14:creationId xmlns:p14="http://schemas.microsoft.com/office/powerpoint/2010/main" val="228140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D1D0-8916-983E-4B77-8552D752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7848318-DEB6-2D0C-7C31-35D8A6538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974628-1177-648F-5155-07F874BE3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21C98FE-54EB-3AAD-A10E-558831C6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6" name="Online Media 5" descr="EN | Bosch Working principle of a pressure sensor">
            <a:hlinkClick r:id="" action="ppaction://media"/>
            <a:extLst>
              <a:ext uri="{FF2B5EF4-FFF2-40B4-BE49-F238E27FC236}">
                <a16:creationId xmlns:a16="http://schemas.microsoft.com/office/drawing/2014/main" id="{D7F6A9E1-24DC-1A83-703B-63119041C0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621B-97AA-5AAB-D8ED-2DF86834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54D0CF2-4390-2E25-DA97-E696CB6E2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20B628-C23E-CA33-0C21-18DD96EC8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6167967-CDFF-2DC1-9FC4-AF57E1559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6B410044-39A2-9B3D-88ED-08ACDD5A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22222" r="24592" b="21481"/>
          <a:stretch/>
        </p:blipFill>
        <p:spPr bwMode="auto">
          <a:xfrm>
            <a:off x="184865" y="1259533"/>
            <a:ext cx="3535947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BE73F-7CD2-2C73-A6B6-7C57127AFBA3}"/>
              </a:ext>
            </a:extLst>
          </p:cNvPr>
          <p:cNvSpPr txBox="1"/>
          <p:nvPr/>
        </p:nvSpPr>
        <p:spPr>
          <a:xfrm>
            <a:off x="372918" y="418053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Electret microphone</a:t>
            </a:r>
          </a:p>
        </p:txBody>
      </p:sp>
      <p:pic>
        <p:nvPicPr>
          <p:cNvPr id="8204" name="Picture 12" descr="electret microphones | Open Music Labs">
            <a:extLst>
              <a:ext uri="{FF2B5EF4-FFF2-40B4-BE49-F238E27FC236}">
                <a16:creationId xmlns:a16="http://schemas.microsoft.com/office/drawing/2014/main" id="{FE8F2A07-E072-2B10-9B85-664AF830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4" y="1152525"/>
            <a:ext cx="7611631" cy="5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Story about Electret Microphone - Mic &amp; Mod">
            <a:extLst>
              <a:ext uri="{FF2B5EF4-FFF2-40B4-BE49-F238E27FC236}">
                <a16:creationId xmlns:a16="http://schemas.microsoft.com/office/drawing/2014/main" id="{E196751E-2431-BBCE-4977-8AE7BF4C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9099"/>
            <a:ext cx="4610100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63FF1-EEBA-D4C6-E938-D662A0B07047}"/>
              </a:ext>
            </a:extLst>
          </p:cNvPr>
          <p:cNvSpPr txBox="1"/>
          <p:nvPr/>
        </p:nvSpPr>
        <p:spPr>
          <a:xfrm>
            <a:off x="5657338" y="6121609"/>
            <a:ext cx="720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Electret materials have a permanent static charge, so capacitor doesn’t need to be externally powered</a:t>
            </a:r>
          </a:p>
        </p:txBody>
      </p:sp>
    </p:spTree>
    <p:extLst>
      <p:ext uri="{BB962C8B-B14F-4D97-AF65-F5344CB8AC3E}">
        <p14:creationId xmlns:p14="http://schemas.microsoft.com/office/powerpoint/2010/main" val="39188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4A11-142A-5FA4-28A0-588CCA34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CAF222-AB2A-6987-F9FF-B5D09993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9BCC6B-3166-A180-740F-E9C0A940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203209-3114-B310-0C41-0D94736F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6" name="Picture 4" descr="Adafruit Silicon MEMS Microphone Breakout - SPW2430">
            <a:extLst>
              <a:ext uri="{FF2B5EF4-FFF2-40B4-BE49-F238E27FC236}">
                <a16:creationId xmlns:a16="http://schemas.microsoft.com/office/drawing/2014/main" id="{74AC77BB-DDC1-9129-075F-B5B728D7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69" y="2358277"/>
            <a:ext cx="4374031" cy="32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421C1C25-F420-8DDC-BD98-AC92D422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04" y="2355997"/>
            <a:ext cx="4374031" cy="32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B81316-4F38-4F5A-8861-9C9706A99865}"/>
              </a:ext>
            </a:extLst>
          </p:cNvPr>
          <p:cNvSpPr/>
          <p:nvPr/>
        </p:nvSpPr>
        <p:spPr bwMode="auto">
          <a:xfrm>
            <a:off x="8229600" y="3475877"/>
            <a:ext cx="927100" cy="689723"/>
          </a:xfrm>
          <a:custGeom>
            <a:avLst/>
            <a:gdLst>
              <a:gd name="connsiteX0" fmla="*/ 0 w 927100"/>
              <a:gd name="connsiteY0" fmla="*/ 344862 h 689723"/>
              <a:gd name="connsiteX1" fmla="*/ 463550 w 927100"/>
              <a:gd name="connsiteY1" fmla="*/ 0 h 689723"/>
              <a:gd name="connsiteX2" fmla="*/ 927100 w 927100"/>
              <a:gd name="connsiteY2" fmla="*/ 344862 h 689723"/>
              <a:gd name="connsiteX3" fmla="*/ 463550 w 927100"/>
              <a:gd name="connsiteY3" fmla="*/ 689724 h 689723"/>
              <a:gd name="connsiteX4" fmla="*/ 0 w 927100"/>
              <a:gd name="connsiteY4" fmla="*/ 344862 h 6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689723" extrusionOk="0">
                <a:moveTo>
                  <a:pt x="0" y="344862"/>
                </a:moveTo>
                <a:cubicBezTo>
                  <a:pt x="-14820" y="145259"/>
                  <a:pt x="168907" y="14499"/>
                  <a:pt x="463550" y="0"/>
                </a:cubicBezTo>
                <a:cubicBezTo>
                  <a:pt x="737734" y="3826"/>
                  <a:pt x="920159" y="154621"/>
                  <a:pt x="927100" y="344862"/>
                </a:cubicBezTo>
                <a:cubicBezTo>
                  <a:pt x="913975" y="548142"/>
                  <a:pt x="714295" y="718835"/>
                  <a:pt x="463550" y="689724"/>
                </a:cubicBezTo>
                <a:cubicBezTo>
                  <a:pt x="200946" y="686118"/>
                  <a:pt x="7838" y="539069"/>
                  <a:pt x="0" y="344862"/>
                </a:cubicBezTo>
                <a:close/>
              </a:path>
            </a:pathLst>
          </a:cu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4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00B7-4E27-3D6D-54D9-56BEB90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0F6F3C-1E11-6A00-D733-E8004403A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9392E89-88B8-212E-0504-69AA964B7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2D59A4-22F8-238A-41DC-87175975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202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CC18A6FC-A25D-B766-BA19-37E1FD3A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" y="1345960"/>
            <a:ext cx="6863929" cy="50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comparison of different microphones investigated for wearable ...">
            <a:extLst>
              <a:ext uri="{FF2B5EF4-FFF2-40B4-BE49-F238E27FC236}">
                <a16:creationId xmlns:a16="http://schemas.microsoft.com/office/drawing/2014/main" id="{C2C4548F-B9CA-6EF2-0AEC-9705854DC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3253"/>
          <a:stretch/>
        </p:blipFill>
        <p:spPr bwMode="auto">
          <a:xfrm>
            <a:off x="7615105" y="1631950"/>
            <a:ext cx="436764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0063B-6902-2363-53BD-BEA21F0ABD6D}"/>
              </a:ext>
            </a:extLst>
          </p:cNvPr>
          <p:cNvSpPr txBox="1"/>
          <p:nvPr/>
        </p:nvSpPr>
        <p:spPr>
          <a:xfrm>
            <a:off x="9931184" y="3575050"/>
            <a:ext cx="720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Inan</a:t>
            </a:r>
            <a:r>
              <a:rPr lang="en-US" sz="2000" i="1" dirty="0"/>
              <a:t>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7A632-B097-0943-A64D-A2F1773A3191}"/>
              </a:ext>
            </a:extLst>
          </p:cNvPr>
          <p:cNvSpPr txBox="1"/>
          <p:nvPr/>
        </p:nvSpPr>
        <p:spPr>
          <a:xfrm>
            <a:off x="8001001" y="5164207"/>
            <a:ext cx="395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Common in mobile devices (e.g., smartphones)</a:t>
            </a:r>
          </a:p>
        </p:txBody>
      </p:sp>
    </p:spTree>
    <p:extLst>
      <p:ext uri="{BB962C8B-B14F-4D97-AF65-F5344CB8AC3E}">
        <p14:creationId xmlns:p14="http://schemas.microsoft.com/office/powerpoint/2010/main" val="330657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1DED-DA1E-9761-900E-04A7EA5B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889BB00-9FE5-662B-317E-438157AA6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FE4F62-60AA-D391-6E1D-E65102E6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2B0A3-E291-E16B-4C2D-4D87F180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86991-3566-44A6-9EEE-CA895D2316B9}"/>
              </a:ext>
            </a:extLst>
          </p:cNvPr>
          <p:cNvSpPr txBox="1"/>
          <p:nvPr/>
        </p:nvSpPr>
        <p:spPr>
          <a:xfrm>
            <a:off x="133582" y="1559415"/>
            <a:ext cx="1111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compass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AADB975E-7C78-2805-4498-0AC84FC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40345DE-2ED6-7FA0-4790-275FB079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E59C8171-7AD8-6D69-75AE-D681B195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E7DDB1-2A2B-A946-95D1-232FDF718C57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E4E2C-48C1-0A47-BE34-BD43F5B088D6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20402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44654-E726-F70E-9EF9-A44618A9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5343A4C-089D-12E4-6CB8-4BCC37D8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4687107-9AED-F030-CC36-CB9644D8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CE44657-CC44-86C3-74C0-04C6902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C8D6FD26-6544-47B9-FCEB-3F045338A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592854" y="2775774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/>
              <p:nvPr/>
            </p:nvSpPr>
            <p:spPr>
              <a:xfrm>
                <a:off x="978410" y="5123289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0" y="5123289"/>
                <a:ext cx="1121846" cy="369332"/>
              </a:xfrm>
              <a:prstGeom prst="rect">
                <a:avLst/>
              </a:prstGeom>
              <a:blipFill>
                <a:blip r:embed="rId4"/>
                <a:stretch>
                  <a:fillRect l="-5618" r="-11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D0149A-B9F6-5CA9-840E-4EF8966CACBC}"/>
              </a:ext>
            </a:extLst>
          </p:cNvPr>
          <p:cNvSpPr txBox="1"/>
          <p:nvPr/>
        </p:nvSpPr>
        <p:spPr>
          <a:xfrm>
            <a:off x="592855" y="1885048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pic>
        <p:nvPicPr>
          <p:cNvPr id="16386" name="Picture 2" descr="Design and optimization of fully differential capacitive MEMS accelerometer  based on surface micromachining | Microsystem Technologies">
            <a:extLst>
              <a:ext uri="{FF2B5EF4-FFF2-40B4-BE49-F238E27FC236}">
                <a16:creationId xmlns:a16="http://schemas.microsoft.com/office/drawing/2014/main" id="{B6B70D3A-D4CC-754E-1AA7-52D33B6C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55" y="2012564"/>
            <a:ext cx="4095924" cy="4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A7220E3A-8EA4-BDE7-7DA7-70B6E4A1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4" y="2589290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0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83EF1-15CF-7BC8-4139-4E2DFF5AF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8BDFF4-CF58-8C7B-3910-9FA285A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53CB983-ECE6-8A87-E5DD-A1EB5A83C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C34B1D-3A96-6E14-ADE0-9B7D434E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/>
              <p:nvPr/>
            </p:nvSpPr>
            <p:spPr>
              <a:xfrm>
                <a:off x="302769" y="1445585"/>
                <a:ext cx="2568780" cy="492443"/>
              </a:xfrm>
              <a:custGeom>
                <a:avLst/>
                <a:gdLst>
                  <a:gd name="connsiteX0" fmla="*/ 0 w 2568780"/>
                  <a:gd name="connsiteY0" fmla="*/ 0 h 492443"/>
                  <a:gd name="connsiteX1" fmla="*/ 488068 w 2568780"/>
                  <a:gd name="connsiteY1" fmla="*/ 0 h 492443"/>
                  <a:gd name="connsiteX2" fmla="*/ 924761 w 2568780"/>
                  <a:gd name="connsiteY2" fmla="*/ 0 h 492443"/>
                  <a:gd name="connsiteX3" fmla="*/ 1489892 w 2568780"/>
                  <a:gd name="connsiteY3" fmla="*/ 0 h 492443"/>
                  <a:gd name="connsiteX4" fmla="*/ 1977961 w 2568780"/>
                  <a:gd name="connsiteY4" fmla="*/ 0 h 492443"/>
                  <a:gd name="connsiteX5" fmla="*/ 2568780 w 2568780"/>
                  <a:gd name="connsiteY5" fmla="*/ 0 h 492443"/>
                  <a:gd name="connsiteX6" fmla="*/ 2568780 w 2568780"/>
                  <a:gd name="connsiteY6" fmla="*/ 492443 h 492443"/>
                  <a:gd name="connsiteX7" fmla="*/ 2055024 w 2568780"/>
                  <a:gd name="connsiteY7" fmla="*/ 492443 h 492443"/>
                  <a:gd name="connsiteX8" fmla="*/ 1489892 w 2568780"/>
                  <a:gd name="connsiteY8" fmla="*/ 492443 h 492443"/>
                  <a:gd name="connsiteX9" fmla="*/ 1053200 w 2568780"/>
                  <a:gd name="connsiteY9" fmla="*/ 492443 h 492443"/>
                  <a:gd name="connsiteX10" fmla="*/ 539444 w 2568780"/>
                  <a:gd name="connsiteY10" fmla="*/ 492443 h 492443"/>
                  <a:gd name="connsiteX11" fmla="*/ 0 w 2568780"/>
                  <a:gd name="connsiteY11" fmla="*/ 492443 h 492443"/>
                  <a:gd name="connsiteX12" fmla="*/ 0 w 2568780"/>
                  <a:gd name="connsiteY12" fmla="*/ 0 h 49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68780" h="492443" extrusionOk="0">
                    <a:moveTo>
                      <a:pt x="0" y="0"/>
                    </a:moveTo>
                    <a:cubicBezTo>
                      <a:pt x="189509" y="-35421"/>
                      <a:pt x="340733" y="30910"/>
                      <a:pt x="488068" y="0"/>
                    </a:cubicBezTo>
                    <a:cubicBezTo>
                      <a:pt x="635403" y="-30910"/>
                      <a:pt x="760513" y="47811"/>
                      <a:pt x="924761" y="0"/>
                    </a:cubicBezTo>
                    <a:cubicBezTo>
                      <a:pt x="1089009" y="-47811"/>
                      <a:pt x="1312898" y="37662"/>
                      <a:pt x="1489892" y="0"/>
                    </a:cubicBezTo>
                    <a:cubicBezTo>
                      <a:pt x="1666886" y="-37662"/>
                      <a:pt x="1752159" y="30386"/>
                      <a:pt x="1977961" y="0"/>
                    </a:cubicBezTo>
                    <a:cubicBezTo>
                      <a:pt x="2203763" y="-30386"/>
                      <a:pt x="2355405" y="39287"/>
                      <a:pt x="2568780" y="0"/>
                    </a:cubicBezTo>
                    <a:cubicBezTo>
                      <a:pt x="2606922" y="221878"/>
                      <a:pt x="2518771" y="344374"/>
                      <a:pt x="2568780" y="492443"/>
                    </a:cubicBezTo>
                    <a:cubicBezTo>
                      <a:pt x="2348509" y="508726"/>
                      <a:pt x="2178471" y="441010"/>
                      <a:pt x="2055024" y="492443"/>
                    </a:cubicBezTo>
                    <a:cubicBezTo>
                      <a:pt x="1931577" y="543876"/>
                      <a:pt x="1743399" y="469213"/>
                      <a:pt x="1489892" y="492443"/>
                    </a:cubicBezTo>
                    <a:cubicBezTo>
                      <a:pt x="1236385" y="515673"/>
                      <a:pt x="1201117" y="445287"/>
                      <a:pt x="1053200" y="492443"/>
                    </a:cubicBezTo>
                    <a:cubicBezTo>
                      <a:pt x="905283" y="539599"/>
                      <a:pt x="689227" y="485864"/>
                      <a:pt x="539444" y="492443"/>
                    </a:cubicBezTo>
                    <a:cubicBezTo>
                      <a:pt x="389661" y="499022"/>
                      <a:pt x="257287" y="483276"/>
                      <a:pt x="0" y="492443"/>
                    </a:cubicBezTo>
                    <a:cubicBezTo>
                      <a:pt x="-38502" y="270890"/>
                      <a:pt x="43118" y="123658"/>
                      <a:pt x="0" y="0"/>
                    </a:cubicBez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𝒌𝒙</m:t>
                    </m:r>
                  </m:oMath>
                </a14:m>
                <a:r>
                  <a:rPr lang="en-US" sz="32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9" y="1445585"/>
                <a:ext cx="2568780" cy="492443"/>
              </a:xfrm>
              <a:prstGeom prst="rect">
                <a:avLst/>
              </a:prstGeom>
              <a:blipFill>
                <a:blip r:embed="rId3"/>
                <a:stretch>
                  <a:fillRect l="-4831"/>
                </a:stretch>
              </a:blipFill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8780"/>
                          <a:gd name="connsiteY0" fmla="*/ 0 h 492443"/>
                          <a:gd name="connsiteX1" fmla="*/ 488068 w 2568780"/>
                          <a:gd name="connsiteY1" fmla="*/ 0 h 492443"/>
                          <a:gd name="connsiteX2" fmla="*/ 924761 w 2568780"/>
                          <a:gd name="connsiteY2" fmla="*/ 0 h 492443"/>
                          <a:gd name="connsiteX3" fmla="*/ 1489892 w 2568780"/>
                          <a:gd name="connsiteY3" fmla="*/ 0 h 492443"/>
                          <a:gd name="connsiteX4" fmla="*/ 1977961 w 2568780"/>
                          <a:gd name="connsiteY4" fmla="*/ 0 h 492443"/>
                          <a:gd name="connsiteX5" fmla="*/ 2568780 w 2568780"/>
                          <a:gd name="connsiteY5" fmla="*/ 0 h 492443"/>
                          <a:gd name="connsiteX6" fmla="*/ 2568780 w 2568780"/>
                          <a:gd name="connsiteY6" fmla="*/ 492443 h 492443"/>
                          <a:gd name="connsiteX7" fmla="*/ 2055024 w 2568780"/>
                          <a:gd name="connsiteY7" fmla="*/ 492443 h 492443"/>
                          <a:gd name="connsiteX8" fmla="*/ 1489892 w 2568780"/>
                          <a:gd name="connsiteY8" fmla="*/ 492443 h 492443"/>
                          <a:gd name="connsiteX9" fmla="*/ 1053200 w 2568780"/>
                          <a:gd name="connsiteY9" fmla="*/ 492443 h 492443"/>
                          <a:gd name="connsiteX10" fmla="*/ 539444 w 2568780"/>
                          <a:gd name="connsiteY10" fmla="*/ 492443 h 492443"/>
                          <a:gd name="connsiteX11" fmla="*/ 0 w 2568780"/>
                          <a:gd name="connsiteY11" fmla="*/ 492443 h 492443"/>
                          <a:gd name="connsiteX12" fmla="*/ 0 w 2568780"/>
                          <a:gd name="connsiteY12" fmla="*/ 0 h 4924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568780" h="492443" extrusionOk="0">
                            <a:moveTo>
                              <a:pt x="0" y="0"/>
                            </a:moveTo>
                            <a:cubicBezTo>
                              <a:pt x="189509" y="-35421"/>
                              <a:pt x="340733" y="30910"/>
                              <a:pt x="488068" y="0"/>
                            </a:cubicBezTo>
                            <a:cubicBezTo>
                              <a:pt x="635403" y="-30910"/>
                              <a:pt x="760513" y="47811"/>
                              <a:pt x="924761" y="0"/>
                            </a:cubicBezTo>
                            <a:cubicBezTo>
                              <a:pt x="1089009" y="-47811"/>
                              <a:pt x="1312898" y="37662"/>
                              <a:pt x="1489892" y="0"/>
                            </a:cubicBezTo>
                            <a:cubicBezTo>
                              <a:pt x="1666886" y="-37662"/>
                              <a:pt x="1752159" y="30386"/>
                              <a:pt x="1977961" y="0"/>
                            </a:cubicBezTo>
                            <a:cubicBezTo>
                              <a:pt x="2203763" y="-30386"/>
                              <a:pt x="2355405" y="39287"/>
                              <a:pt x="2568780" y="0"/>
                            </a:cubicBezTo>
                            <a:cubicBezTo>
                              <a:pt x="2606922" y="221878"/>
                              <a:pt x="2518771" y="344374"/>
                              <a:pt x="2568780" y="492443"/>
                            </a:cubicBezTo>
                            <a:cubicBezTo>
                              <a:pt x="2348509" y="508726"/>
                              <a:pt x="2178471" y="441010"/>
                              <a:pt x="2055024" y="492443"/>
                            </a:cubicBezTo>
                            <a:cubicBezTo>
                              <a:pt x="1931577" y="543876"/>
                              <a:pt x="1743399" y="469213"/>
                              <a:pt x="1489892" y="492443"/>
                            </a:cubicBezTo>
                            <a:cubicBezTo>
                              <a:pt x="1236385" y="515673"/>
                              <a:pt x="1201117" y="445287"/>
                              <a:pt x="1053200" y="492443"/>
                            </a:cubicBezTo>
                            <a:cubicBezTo>
                              <a:pt x="905283" y="539599"/>
                              <a:pt x="689227" y="485864"/>
                              <a:pt x="539444" y="492443"/>
                            </a:cubicBezTo>
                            <a:cubicBezTo>
                              <a:pt x="389661" y="499022"/>
                              <a:pt x="257287" y="483276"/>
                              <a:pt x="0" y="492443"/>
                            </a:cubicBezTo>
                            <a:cubicBezTo>
                              <a:pt x="-38502" y="270890"/>
                              <a:pt x="43118" y="1236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 descr="Introduction To Capacitive MEMS Accelerometers and A Case Study On An  Elevator — Maker Portal">
            <a:extLst>
              <a:ext uri="{FF2B5EF4-FFF2-40B4-BE49-F238E27FC236}">
                <a16:creationId xmlns:a16="http://schemas.microsoft.com/office/drawing/2014/main" id="{82279A2F-60D8-6309-0540-12E701A1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92" y="3642630"/>
            <a:ext cx="4495144" cy="30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6D052A6C-AEB2-C244-56CF-8A419E34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4" y="3734543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/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blipFill>
                <a:blip r:embed="rId6"/>
                <a:stretch>
                  <a:fillRect l="-2062" t="-1754" r="-103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/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blipFill>
                <a:blip r:embed="rId7"/>
                <a:stretch>
                  <a:fillRect l="-2439" r="-365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/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blipFill>
                <a:blip r:embed="rId8"/>
                <a:stretch>
                  <a:fillRect l="-303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/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blipFill>
                <a:blip r:embed="rId9"/>
                <a:stretch>
                  <a:fillRect l="-5051" r="-101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/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blipFill>
                <a:blip r:embed="rId10"/>
                <a:stretch>
                  <a:fillRect l="-3020" t="-6061" r="-67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/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blipFill>
                <a:blip r:embed="rId11"/>
                <a:stretch>
                  <a:fillRect l="-5435" r="-543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6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7BA0-588E-12BB-5AE0-5456F343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ECB71AC-B620-1628-84FC-FF223CFE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2" name="Picture 2" descr="Solved Consider the MEMS accelerometer illustrated in the | Chegg.com">
            <a:extLst>
              <a:ext uri="{FF2B5EF4-FFF2-40B4-BE49-F238E27FC236}">
                <a16:creationId xmlns:a16="http://schemas.microsoft.com/office/drawing/2014/main" id="{E420E849-444A-1A47-23D3-1876E3E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2400" cy="6858000"/>
          </a:xfrm>
          <a:custGeom>
            <a:avLst/>
            <a:gdLst>
              <a:gd name="connsiteX0" fmla="*/ 0 w 6502400"/>
              <a:gd name="connsiteY0" fmla="*/ 0 h 6858000"/>
              <a:gd name="connsiteX1" fmla="*/ 526103 w 6502400"/>
              <a:gd name="connsiteY1" fmla="*/ 0 h 6858000"/>
              <a:gd name="connsiteX2" fmla="*/ 922159 w 6502400"/>
              <a:gd name="connsiteY2" fmla="*/ 0 h 6858000"/>
              <a:gd name="connsiteX3" fmla="*/ 1643334 w 6502400"/>
              <a:gd name="connsiteY3" fmla="*/ 0 h 6858000"/>
              <a:gd name="connsiteX4" fmla="*/ 2169437 w 6502400"/>
              <a:gd name="connsiteY4" fmla="*/ 0 h 6858000"/>
              <a:gd name="connsiteX5" fmla="*/ 2695540 w 6502400"/>
              <a:gd name="connsiteY5" fmla="*/ 0 h 6858000"/>
              <a:gd name="connsiteX6" fmla="*/ 3416716 w 6502400"/>
              <a:gd name="connsiteY6" fmla="*/ 0 h 6858000"/>
              <a:gd name="connsiteX7" fmla="*/ 3877795 w 6502400"/>
              <a:gd name="connsiteY7" fmla="*/ 0 h 6858000"/>
              <a:gd name="connsiteX8" fmla="*/ 4598970 w 6502400"/>
              <a:gd name="connsiteY8" fmla="*/ 0 h 6858000"/>
              <a:gd name="connsiteX9" fmla="*/ 5320145 w 6502400"/>
              <a:gd name="connsiteY9" fmla="*/ 0 h 6858000"/>
              <a:gd name="connsiteX10" fmla="*/ 5911273 w 6502400"/>
              <a:gd name="connsiteY10" fmla="*/ 0 h 6858000"/>
              <a:gd name="connsiteX11" fmla="*/ 6502400 w 6502400"/>
              <a:gd name="connsiteY11" fmla="*/ 0 h 6858000"/>
              <a:gd name="connsiteX12" fmla="*/ 6502400 w 6502400"/>
              <a:gd name="connsiteY12" fmla="*/ 502920 h 6858000"/>
              <a:gd name="connsiteX13" fmla="*/ 6502400 w 6502400"/>
              <a:gd name="connsiteY13" fmla="*/ 868680 h 6858000"/>
              <a:gd name="connsiteX14" fmla="*/ 6502400 w 6502400"/>
              <a:gd name="connsiteY14" fmla="*/ 1440180 h 6858000"/>
              <a:gd name="connsiteX15" fmla="*/ 6502400 w 6502400"/>
              <a:gd name="connsiteY15" fmla="*/ 2011680 h 6858000"/>
              <a:gd name="connsiteX16" fmla="*/ 6502400 w 6502400"/>
              <a:gd name="connsiteY16" fmla="*/ 2583180 h 6858000"/>
              <a:gd name="connsiteX17" fmla="*/ 6502400 w 6502400"/>
              <a:gd name="connsiteY17" fmla="*/ 3223260 h 6858000"/>
              <a:gd name="connsiteX18" fmla="*/ 6502400 w 6502400"/>
              <a:gd name="connsiteY18" fmla="*/ 3863340 h 6858000"/>
              <a:gd name="connsiteX19" fmla="*/ 6502400 w 6502400"/>
              <a:gd name="connsiteY19" fmla="*/ 4503420 h 6858000"/>
              <a:gd name="connsiteX20" fmla="*/ 6502400 w 6502400"/>
              <a:gd name="connsiteY20" fmla="*/ 4869180 h 6858000"/>
              <a:gd name="connsiteX21" fmla="*/ 6502400 w 6502400"/>
              <a:gd name="connsiteY21" fmla="*/ 5303520 h 6858000"/>
              <a:gd name="connsiteX22" fmla="*/ 6502400 w 6502400"/>
              <a:gd name="connsiteY22" fmla="*/ 5943600 h 6858000"/>
              <a:gd name="connsiteX23" fmla="*/ 6502400 w 6502400"/>
              <a:gd name="connsiteY23" fmla="*/ 6858000 h 6858000"/>
              <a:gd name="connsiteX24" fmla="*/ 6041321 w 6502400"/>
              <a:gd name="connsiteY24" fmla="*/ 6858000 h 6858000"/>
              <a:gd name="connsiteX25" fmla="*/ 5645265 w 6502400"/>
              <a:gd name="connsiteY25" fmla="*/ 6858000 h 6858000"/>
              <a:gd name="connsiteX26" fmla="*/ 5249210 w 6502400"/>
              <a:gd name="connsiteY26" fmla="*/ 6858000 h 6858000"/>
              <a:gd name="connsiteX27" fmla="*/ 4658083 w 6502400"/>
              <a:gd name="connsiteY27" fmla="*/ 6858000 h 6858000"/>
              <a:gd name="connsiteX28" fmla="*/ 4197004 w 6502400"/>
              <a:gd name="connsiteY28" fmla="*/ 6858000 h 6858000"/>
              <a:gd name="connsiteX29" fmla="*/ 3540852 w 6502400"/>
              <a:gd name="connsiteY29" fmla="*/ 6858000 h 6858000"/>
              <a:gd name="connsiteX30" fmla="*/ 3079773 w 6502400"/>
              <a:gd name="connsiteY30" fmla="*/ 6858000 h 6858000"/>
              <a:gd name="connsiteX31" fmla="*/ 2423622 w 6502400"/>
              <a:gd name="connsiteY31" fmla="*/ 6858000 h 6858000"/>
              <a:gd name="connsiteX32" fmla="*/ 2027567 w 6502400"/>
              <a:gd name="connsiteY32" fmla="*/ 6858000 h 6858000"/>
              <a:gd name="connsiteX33" fmla="*/ 1371415 w 6502400"/>
              <a:gd name="connsiteY33" fmla="*/ 6858000 h 6858000"/>
              <a:gd name="connsiteX34" fmla="*/ 910336 w 6502400"/>
              <a:gd name="connsiteY34" fmla="*/ 6858000 h 6858000"/>
              <a:gd name="connsiteX35" fmla="*/ 514281 w 6502400"/>
              <a:gd name="connsiteY35" fmla="*/ 6858000 h 6858000"/>
              <a:gd name="connsiteX36" fmla="*/ 0 w 6502400"/>
              <a:gd name="connsiteY36" fmla="*/ 6858000 h 6858000"/>
              <a:gd name="connsiteX37" fmla="*/ 0 w 6502400"/>
              <a:gd name="connsiteY37" fmla="*/ 6217920 h 6858000"/>
              <a:gd name="connsiteX38" fmla="*/ 0 w 6502400"/>
              <a:gd name="connsiteY38" fmla="*/ 5783580 h 6858000"/>
              <a:gd name="connsiteX39" fmla="*/ 0 w 6502400"/>
              <a:gd name="connsiteY39" fmla="*/ 5417820 h 6858000"/>
              <a:gd name="connsiteX40" fmla="*/ 0 w 6502400"/>
              <a:gd name="connsiteY40" fmla="*/ 5052060 h 6858000"/>
              <a:gd name="connsiteX41" fmla="*/ 0 w 6502400"/>
              <a:gd name="connsiteY41" fmla="*/ 4411980 h 6858000"/>
              <a:gd name="connsiteX42" fmla="*/ 0 w 6502400"/>
              <a:gd name="connsiteY42" fmla="*/ 4046220 h 6858000"/>
              <a:gd name="connsiteX43" fmla="*/ 0 w 6502400"/>
              <a:gd name="connsiteY43" fmla="*/ 3474720 h 6858000"/>
              <a:gd name="connsiteX44" fmla="*/ 0 w 6502400"/>
              <a:gd name="connsiteY44" fmla="*/ 3040380 h 6858000"/>
              <a:gd name="connsiteX45" fmla="*/ 0 w 6502400"/>
              <a:gd name="connsiteY45" fmla="*/ 2468880 h 6858000"/>
              <a:gd name="connsiteX46" fmla="*/ 0 w 6502400"/>
              <a:gd name="connsiteY46" fmla="*/ 1897380 h 6858000"/>
              <a:gd name="connsiteX47" fmla="*/ 0 w 6502400"/>
              <a:gd name="connsiteY47" fmla="*/ 1325880 h 6858000"/>
              <a:gd name="connsiteX48" fmla="*/ 0 w 6502400"/>
              <a:gd name="connsiteY48" fmla="*/ 754380 h 6858000"/>
              <a:gd name="connsiteX49" fmla="*/ 0 w 6502400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2400" h="6858000" extrusionOk="0">
                <a:moveTo>
                  <a:pt x="0" y="0"/>
                </a:moveTo>
                <a:cubicBezTo>
                  <a:pt x="192696" y="-6346"/>
                  <a:pt x="358593" y="36356"/>
                  <a:pt x="526103" y="0"/>
                </a:cubicBezTo>
                <a:cubicBezTo>
                  <a:pt x="693613" y="-36356"/>
                  <a:pt x="754960" y="43755"/>
                  <a:pt x="922159" y="0"/>
                </a:cubicBezTo>
                <a:cubicBezTo>
                  <a:pt x="1089358" y="-43755"/>
                  <a:pt x="1297134" y="43532"/>
                  <a:pt x="1643334" y="0"/>
                </a:cubicBezTo>
                <a:cubicBezTo>
                  <a:pt x="1989534" y="-43532"/>
                  <a:pt x="1950424" y="20444"/>
                  <a:pt x="2169437" y="0"/>
                </a:cubicBezTo>
                <a:cubicBezTo>
                  <a:pt x="2388450" y="-20444"/>
                  <a:pt x="2479784" y="46785"/>
                  <a:pt x="2695540" y="0"/>
                </a:cubicBezTo>
                <a:cubicBezTo>
                  <a:pt x="2911296" y="-46785"/>
                  <a:pt x="3250368" y="42184"/>
                  <a:pt x="3416716" y="0"/>
                </a:cubicBezTo>
                <a:cubicBezTo>
                  <a:pt x="3583064" y="-42184"/>
                  <a:pt x="3677138" y="49666"/>
                  <a:pt x="3877795" y="0"/>
                </a:cubicBezTo>
                <a:cubicBezTo>
                  <a:pt x="4078452" y="-49666"/>
                  <a:pt x="4383102" y="65601"/>
                  <a:pt x="4598970" y="0"/>
                </a:cubicBezTo>
                <a:cubicBezTo>
                  <a:pt x="4814839" y="-65601"/>
                  <a:pt x="5075823" y="53680"/>
                  <a:pt x="5320145" y="0"/>
                </a:cubicBezTo>
                <a:cubicBezTo>
                  <a:pt x="5564468" y="-53680"/>
                  <a:pt x="5768929" y="66722"/>
                  <a:pt x="5911273" y="0"/>
                </a:cubicBezTo>
                <a:cubicBezTo>
                  <a:pt x="6053617" y="-66722"/>
                  <a:pt x="6349793" y="38712"/>
                  <a:pt x="6502400" y="0"/>
                </a:cubicBezTo>
                <a:cubicBezTo>
                  <a:pt x="6554532" y="219113"/>
                  <a:pt x="6492882" y="349654"/>
                  <a:pt x="6502400" y="502920"/>
                </a:cubicBezTo>
                <a:cubicBezTo>
                  <a:pt x="6511918" y="656186"/>
                  <a:pt x="6493604" y="710252"/>
                  <a:pt x="6502400" y="868680"/>
                </a:cubicBezTo>
                <a:cubicBezTo>
                  <a:pt x="6511196" y="1027108"/>
                  <a:pt x="6437961" y="1271388"/>
                  <a:pt x="6502400" y="1440180"/>
                </a:cubicBezTo>
                <a:cubicBezTo>
                  <a:pt x="6566839" y="1608972"/>
                  <a:pt x="6487693" y="1834220"/>
                  <a:pt x="6502400" y="2011680"/>
                </a:cubicBezTo>
                <a:cubicBezTo>
                  <a:pt x="6517107" y="2189140"/>
                  <a:pt x="6470321" y="2468720"/>
                  <a:pt x="6502400" y="2583180"/>
                </a:cubicBezTo>
                <a:cubicBezTo>
                  <a:pt x="6534479" y="2697640"/>
                  <a:pt x="6457441" y="2922923"/>
                  <a:pt x="6502400" y="3223260"/>
                </a:cubicBezTo>
                <a:cubicBezTo>
                  <a:pt x="6547359" y="3523597"/>
                  <a:pt x="6494929" y="3669670"/>
                  <a:pt x="6502400" y="3863340"/>
                </a:cubicBezTo>
                <a:cubicBezTo>
                  <a:pt x="6509871" y="4057010"/>
                  <a:pt x="6468068" y="4236825"/>
                  <a:pt x="6502400" y="4503420"/>
                </a:cubicBezTo>
                <a:cubicBezTo>
                  <a:pt x="6536732" y="4770015"/>
                  <a:pt x="6497119" y="4745184"/>
                  <a:pt x="6502400" y="4869180"/>
                </a:cubicBezTo>
                <a:cubicBezTo>
                  <a:pt x="6507681" y="4993176"/>
                  <a:pt x="6451498" y="5103408"/>
                  <a:pt x="6502400" y="5303520"/>
                </a:cubicBezTo>
                <a:cubicBezTo>
                  <a:pt x="6553302" y="5503632"/>
                  <a:pt x="6452232" y="5678083"/>
                  <a:pt x="6502400" y="5943600"/>
                </a:cubicBezTo>
                <a:cubicBezTo>
                  <a:pt x="6552568" y="6209117"/>
                  <a:pt x="6404059" y="6480036"/>
                  <a:pt x="6502400" y="6858000"/>
                </a:cubicBezTo>
                <a:cubicBezTo>
                  <a:pt x="6346239" y="6886511"/>
                  <a:pt x="6203155" y="6842236"/>
                  <a:pt x="6041321" y="6858000"/>
                </a:cubicBezTo>
                <a:cubicBezTo>
                  <a:pt x="5879487" y="6873764"/>
                  <a:pt x="5823637" y="6853465"/>
                  <a:pt x="5645265" y="6858000"/>
                </a:cubicBezTo>
                <a:cubicBezTo>
                  <a:pt x="5466893" y="6862535"/>
                  <a:pt x="5436509" y="6823106"/>
                  <a:pt x="5249210" y="6858000"/>
                </a:cubicBezTo>
                <a:cubicBezTo>
                  <a:pt x="5061912" y="6892894"/>
                  <a:pt x="4902180" y="6801638"/>
                  <a:pt x="4658083" y="6858000"/>
                </a:cubicBezTo>
                <a:cubicBezTo>
                  <a:pt x="4413986" y="6914362"/>
                  <a:pt x="4304673" y="6847340"/>
                  <a:pt x="4197004" y="6858000"/>
                </a:cubicBezTo>
                <a:cubicBezTo>
                  <a:pt x="4089335" y="6868660"/>
                  <a:pt x="3744791" y="6856333"/>
                  <a:pt x="3540852" y="6858000"/>
                </a:cubicBezTo>
                <a:cubicBezTo>
                  <a:pt x="3336913" y="6859667"/>
                  <a:pt x="3275369" y="6832998"/>
                  <a:pt x="3079773" y="6858000"/>
                </a:cubicBezTo>
                <a:cubicBezTo>
                  <a:pt x="2884177" y="6883002"/>
                  <a:pt x="2732039" y="6838631"/>
                  <a:pt x="2423622" y="6858000"/>
                </a:cubicBezTo>
                <a:cubicBezTo>
                  <a:pt x="2115205" y="6877369"/>
                  <a:pt x="2201404" y="6834472"/>
                  <a:pt x="2027567" y="6858000"/>
                </a:cubicBezTo>
                <a:cubicBezTo>
                  <a:pt x="1853731" y="6881528"/>
                  <a:pt x="1511861" y="6814315"/>
                  <a:pt x="1371415" y="6858000"/>
                </a:cubicBezTo>
                <a:cubicBezTo>
                  <a:pt x="1230969" y="6901685"/>
                  <a:pt x="1095477" y="6836624"/>
                  <a:pt x="910336" y="6858000"/>
                </a:cubicBezTo>
                <a:cubicBezTo>
                  <a:pt x="725195" y="6879376"/>
                  <a:pt x="597777" y="6827180"/>
                  <a:pt x="514281" y="6858000"/>
                </a:cubicBezTo>
                <a:cubicBezTo>
                  <a:pt x="430785" y="6888820"/>
                  <a:pt x="191499" y="6836221"/>
                  <a:pt x="0" y="6858000"/>
                </a:cubicBezTo>
                <a:cubicBezTo>
                  <a:pt x="-37543" y="6589033"/>
                  <a:pt x="22211" y="6492534"/>
                  <a:pt x="0" y="6217920"/>
                </a:cubicBezTo>
                <a:cubicBezTo>
                  <a:pt x="-22211" y="5943306"/>
                  <a:pt x="36006" y="5881899"/>
                  <a:pt x="0" y="5783580"/>
                </a:cubicBezTo>
                <a:cubicBezTo>
                  <a:pt x="-36006" y="5685261"/>
                  <a:pt x="13651" y="5526357"/>
                  <a:pt x="0" y="5417820"/>
                </a:cubicBezTo>
                <a:cubicBezTo>
                  <a:pt x="-13651" y="5309283"/>
                  <a:pt x="5063" y="5153439"/>
                  <a:pt x="0" y="5052060"/>
                </a:cubicBezTo>
                <a:cubicBezTo>
                  <a:pt x="-5063" y="4950681"/>
                  <a:pt x="24305" y="4552467"/>
                  <a:pt x="0" y="4411980"/>
                </a:cubicBezTo>
                <a:cubicBezTo>
                  <a:pt x="-24305" y="4271493"/>
                  <a:pt x="33703" y="4132649"/>
                  <a:pt x="0" y="4046220"/>
                </a:cubicBezTo>
                <a:cubicBezTo>
                  <a:pt x="-33703" y="3959791"/>
                  <a:pt x="33479" y="3606245"/>
                  <a:pt x="0" y="3474720"/>
                </a:cubicBezTo>
                <a:cubicBezTo>
                  <a:pt x="-33479" y="3343195"/>
                  <a:pt x="51532" y="3203271"/>
                  <a:pt x="0" y="3040380"/>
                </a:cubicBezTo>
                <a:cubicBezTo>
                  <a:pt x="-51532" y="2877489"/>
                  <a:pt x="5868" y="2588707"/>
                  <a:pt x="0" y="2468880"/>
                </a:cubicBezTo>
                <a:cubicBezTo>
                  <a:pt x="-5868" y="2349053"/>
                  <a:pt x="50985" y="2153127"/>
                  <a:pt x="0" y="1897380"/>
                </a:cubicBezTo>
                <a:cubicBezTo>
                  <a:pt x="-50985" y="1641633"/>
                  <a:pt x="23303" y="1475938"/>
                  <a:pt x="0" y="1325880"/>
                </a:cubicBezTo>
                <a:cubicBezTo>
                  <a:pt x="-23303" y="1175822"/>
                  <a:pt x="36218" y="1005020"/>
                  <a:pt x="0" y="754380"/>
                </a:cubicBezTo>
                <a:cubicBezTo>
                  <a:pt x="-36218" y="503740"/>
                  <a:pt x="9229" y="20600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5273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FCC5-8965-A7EE-0832-BA6472DE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AD82FAA-74FA-82EA-5B9F-FD791D68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D85C01A-F864-A8D6-F321-9E2FD105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29F032-9AE2-97ED-6BC6-37D2612C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20482" name="Picture 2" descr="Revolutionizing Aerial Photography: The First Drone Camera - UAV1.com">
            <a:extLst>
              <a:ext uri="{FF2B5EF4-FFF2-40B4-BE49-F238E27FC236}">
                <a16:creationId xmlns:a16="http://schemas.microsoft.com/office/drawing/2014/main" id="{52742137-7713-E5B4-FD99-5373619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81188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iwonder Raspberry Pi 5 Robot Car MentorPi A1 Ackerman Chassis 2DOF Mo">
            <a:extLst>
              <a:ext uri="{FF2B5EF4-FFF2-40B4-BE49-F238E27FC236}">
                <a16:creationId xmlns:a16="http://schemas.microsoft.com/office/drawing/2014/main" id="{6C2617FC-4593-6673-640E-46A76466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841426"/>
            <a:ext cx="409892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urtleBot 4 - Clearpath Robotics">
            <a:extLst>
              <a:ext uri="{FF2B5EF4-FFF2-40B4-BE49-F238E27FC236}">
                <a16:creationId xmlns:a16="http://schemas.microsoft.com/office/drawing/2014/main" id="{A1C00A35-6811-59B5-9693-5B07E4E4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50" y="3706864"/>
            <a:ext cx="4281234" cy="2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3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8525-8E25-EA5E-378A-7DE9E598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F0BF823-8868-F486-4CD5-B9B2FC61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A7ABEF-0DCB-2BDA-D8EA-B9F9C220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572FE6-08A2-EFEC-C0A4-B699068D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4" name="Online Media 3" descr="How Does a DSLR Camera Work">
            <a:hlinkClick r:id="" action="ppaction://media"/>
            <a:extLst>
              <a:ext uri="{FF2B5EF4-FFF2-40B4-BE49-F238E27FC236}">
                <a16:creationId xmlns:a16="http://schemas.microsoft.com/office/drawing/2014/main" id="{7DC0A9A9-3387-7C2D-8173-C7C3B70CFC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4445"/>
            <a:ext cx="12192000" cy="688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45426-1110-B72A-331E-56EE9E4545CE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31036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B08E-6F19-342D-94D3-B966FBA9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95548C-0C0B-86F2-809A-EBE9039B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FA15C88-BB89-DB03-E4AA-53C1BA46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25363B-46CA-CEDB-E5D0-23C4D3CD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B22BE-DE30-C947-7529-D763033961C8}"/>
              </a:ext>
            </a:extLst>
          </p:cNvPr>
          <p:cNvSpPr txBox="1"/>
          <p:nvPr/>
        </p:nvSpPr>
        <p:spPr>
          <a:xfrm>
            <a:off x="290840" y="1258508"/>
            <a:ext cx="3091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8B5A5E1-DE27-B2AC-360C-B88011308350}"/>
              </a:ext>
            </a:extLst>
          </p:cNvPr>
          <p:cNvSpPr/>
          <p:nvPr/>
        </p:nvSpPr>
        <p:spPr bwMode="auto">
          <a:xfrm>
            <a:off x="6537" y="1107857"/>
            <a:ext cx="6827184" cy="1908507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ED3DA-0B37-0708-C637-90982A0CF6D7}"/>
              </a:ext>
            </a:extLst>
          </p:cNvPr>
          <p:cNvSpPr txBox="1"/>
          <p:nvPr/>
        </p:nvSpPr>
        <p:spPr>
          <a:xfrm>
            <a:off x="347484" y="3553227"/>
            <a:ext cx="5603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sensors involve a TRANSDUCTION from the physical quantity to a change in resistance, capacitance, or stored charge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46141-16BE-F87B-B53C-E9681927C427}"/>
              </a:ext>
            </a:extLst>
          </p:cNvPr>
          <p:cNvSpPr txBox="1"/>
          <p:nvPr/>
        </p:nvSpPr>
        <p:spPr>
          <a:xfrm>
            <a:off x="6627919" y="4521683"/>
            <a:ext cx="5308375" cy="830997"/>
          </a:xfrm>
          <a:custGeom>
            <a:avLst/>
            <a:gdLst>
              <a:gd name="connsiteX0" fmla="*/ 0 w 5308375"/>
              <a:gd name="connsiteY0" fmla="*/ 0 h 830997"/>
              <a:gd name="connsiteX1" fmla="*/ 536736 w 5308375"/>
              <a:gd name="connsiteY1" fmla="*/ 0 h 830997"/>
              <a:gd name="connsiteX2" fmla="*/ 967304 w 5308375"/>
              <a:gd name="connsiteY2" fmla="*/ 0 h 830997"/>
              <a:gd name="connsiteX3" fmla="*/ 1663291 w 5308375"/>
              <a:gd name="connsiteY3" fmla="*/ 0 h 830997"/>
              <a:gd name="connsiteX4" fmla="*/ 2200027 w 5308375"/>
              <a:gd name="connsiteY4" fmla="*/ 0 h 830997"/>
              <a:gd name="connsiteX5" fmla="*/ 2736762 w 5308375"/>
              <a:gd name="connsiteY5" fmla="*/ 0 h 830997"/>
              <a:gd name="connsiteX6" fmla="*/ 3432749 w 5308375"/>
              <a:gd name="connsiteY6" fmla="*/ 0 h 830997"/>
              <a:gd name="connsiteX7" fmla="*/ 3916401 w 5308375"/>
              <a:gd name="connsiteY7" fmla="*/ 0 h 830997"/>
              <a:gd name="connsiteX8" fmla="*/ 4612388 w 5308375"/>
              <a:gd name="connsiteY8" fmla="*/ 0 h 830997"/>
              <a:gd name="connsiteX9" fmla="*/ 5308375 w 5308375"/>
              <a:gd name="connsiteY9" fmla="*/ 0 h 830997"/>
              <a:gd name="connsiteX10" fmla="*/ 5308375 w 5308375"/>
              <a:gd name="connsiteY10" fmla="*/ 415499 h 830997"/>
              <a:gd name="connsiteX11" fmla="*/ 5308375 w 5308375"/>
              <a:gd name="connsiteY11" fmla="*/ 830997 h 830997"/>
              <a:gd name="connsiteX12" fmla="*/ 4665472 w 5308375"/>
              <a:gd name="connsiteY12" fmla="*/ 830997 h 830997"/>
              <a:gd name="connsiteX13" fmla="*/ 3969485 w 5308375"/>
              <a:gd name="connsiteY13" fmla="*/ 830997 h 830997"/>
              <a:gd name="connsiteX14" fmla="*/ 3273498 w 5308375"/>
              <a:gd name="connsiteY14" fmla="*/ 830997 h 830997"/>
              <a:gd name="connsiteX15" fmla="*/ 2789846 w 5308375"/>
              <a:gd name="connsiteY15" fmla="*/ 830997 h 830997"/>
              <a:gd name="connsiteX16" fmla="*/ 2200027 w 5308375"/>
              <a:gd name="connsiteY16" fmla="*/ 830997 h 830997"/>
              <a:gd name="connsiteX17" fmla="*/ 1504040 w 5308375"/>
              <a:gd name="connsiteY17" fmla="*/ 830997 h 830997"/>
              <a:gd name="connsiteX18" fmla="*/ 914220 w 5308375"/>
              <a:gd name="connsiteY18" fmla="*/ 830997 h 830997"/>
              <a:gd name="connsiteX19" fmla="*/ 0 w 5308375"/>
              <a:gd name="connsiteY19" fmla="*/ 830997 h 830997"/>
              <a:gd name="connsiteX20" fmla="*/ 0 w 5308375"/>
              <a:gd name="connsiteY20" fmla="*/ 432118 h 830997"/>
              <a:gd name="connsiteX21" fmla="*/ 0 w 5308375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08375" h="830997" extrusionOk="0">
                <a:moveTo>
                  <a:pt x="0" y="0"/>
                </a:moveTo>
                <a:cubicBezTo>
                  <a:pt x="259086" y="-10249"/>
                  <a:pt x="345290" y="47017"/>
                  <a:pt x="536736" y="0"/>
                </a:cubicBezTo>
                <a:cubicBezTo>
                  <a:pt x="728182" y="-47017"/>
                  <a:pt x="877442" y="41058"/>
                  <a:pt x="967304" y="0"/>
                </a:cubicBezTo>
                <a:cubicBezTo>
                  <a:pt x="1057166" y="-41058"/>
                  <a:pt x="1339157" y="19353"/>
                  <a:pt x="1663291" y="0"/>
                </a:cubicBezTo>
                <a:cubicBezTo>
                  <a:pt x="1987425" y="-19353"/>
                  <a:pt x="1944291" y="62440"/>
                  <a:pt x="2200027" y="0"/>
                </a:cubicBezTo>
                <a:cubicBezTo>
                  <a:pt x="2455763" y="-62440"/>
                  <a:pt x="2486540" y="12788"/>
                  <a:pt x="2736762" y="0"/>
                </a:cubicBezTo>
                <a:cubicBezTo>
                  <a:pt x="2986984" y="-12788"/>
                  <a:pt x="3238026" y="66832"/>
                  <a:pt x="3432749" y="0"/>
                </a:cubicBezTo>
                <a:cubicBezTo>
                  <a:pt x="3627472" y="-66832"/>
                  <a:pt x="3818973" y="29098"/>
                  <a:pt x="3916401" y="0"/>
                </a:cubicBezTo>
                <a:cubicBezTo>
                  <a:pt x="4013829" y="-29098"/>
                  <a:pt x="4428128" y="29007"/>
                  <a:pt x="4612388" y="0"/>
                </a:cubicBezTo>
                <a:cubicBezTo>
                  <a:pt x="4796648" y="-29007"/>
                  <a:pt x="5084196" y="76950"/>
                  <a:pt x="5308375" y="0"/>
                </a:cubicBezTo>
                <a:cubicBezTo>
                  <a:pt x="5351741" y="150474"/>
                  <a:pt x="5272851" y="224543"/>
                  <a:pt x="5308375" y="415499"/>
                </a:cubicBezTo>
                <a:cubicBezTo>
                  <a:pt x="5343899" y="606455"/>
                  <a:pt x="5264019" y="665240"/>
                  <a:pt x="5308375" y="830997"/>
                </a:cubicBezTo>
                <a:cubicBezTo>
                  <a:pt x="5103914" y="875287"/>
                  <a:pt x="4855039" y="796505"/>
                  <a:pt x="4665472" y="830997"/>
                </a:cubicBezTo>
                <a:cubicBezTo>
                  <a:pt x="4475905" y="865489"/>
                  <a:pt x="4213027" y="750236"/>
                  <a:pt x="3969485" y="830997"/>
                </a:cubicBezTo>
                <a:cubicBezTo>
                  <a:pt x="3725943" y="911758"/>
                  <a:pt x="3558193" y="748368"/>
                  <a:pt x="3273498" y="830997"/>
                </a:cubicBezTo>
                <a:cubicBezTo>
                  <a:pt x="2988803" y="913626"/>
                  <a:pt x="2997761" y="774823"/>
                  <a:pt x="2789846" y="830997"/>
                </a:cubicBezTo>
                <a:cubicBezTo>
                  <a:pt x="2581931" y="887171"/>
                  <a:pt x="2404781" y="775721"/>
                  <a:pt x="2200027" y="830997"/>
                </a:cubicBezTo>
                <a:cubicBezTo>
                  <a:pt x="1995273" y="886273"/>
                  <a:pt x="1700698" y="799202"/>
                  <a:pt x="1504040" y="830997"/>
                </a:cubicBezTo>
                <a:cubicBezTo>
                  <a:pt x="1307382" y="862792"/>
                  <a:pt x="1071417" y="801469"/>
                  <a:pt x="914220" y="830997"/>
                </a:cubicBezTo>
                <a:cubicBezTo>
                  <a:pt x="757023" y="860525"/>
                  <a:pt x="353043" y="754622"/>
                  <a:pt x="0" y="830997"/>
                </a:cubicBezTo>
                <a:cubicBezTo>
                  <a:pt x="-10421" y="746849"/>
                  <a:pt x="34790" y="620977"/>
                  <a:pt x="0" y="432118"/>
                </a:cubicBezTo>
                <a:cubicBezTo>
                  <a:pt x="-34790" y="243259"/>
                  <a:pt x="5423" y="10778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How do we turn this into data in our computer?</a:t>
            </a:r>
          </a:p>
        </p:txBody>
      </p:sp>
      <p:pic>
        <p:nvPicPr>
          <p:cNvPr id="6" name="Picture 5" descr="What is Accelerometer - Definition, Working Principle, and FAQs">
            <a:extLst>
              <a:ext uri="{FF2B5EF4-FFF2-40B4-BE49-F238E27FC236}">
                <a16:creationId xmlns:a16="http://schemas.microsoft.com/office/drawing/2014/main" id="{69B2D8C5-220A-2676-FF58-B0D4CD4E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2144359" y="5085553"/>
            <a:ext cx="1406025" cy="14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8595EDFB-D1C6-4E34-CC0A-72B9DC097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4" t="7013" r="5263" b="14072"/>
          <a:stretch/>
        </p:blipFill>
        <p:spPr bwMode="auto">
          <a:xfrm>
            <a:off x="163633" y="5119593"/>
            <a:ext cx="1782860" cy="14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HOTODIODE BASICS – Wavelength Electronics">
            <a:extLst>
              <a:ext uri="{FF2B5EF4-FFF2-40B4-BE49-F238E27FC236}">
                <a16:creationId xmlns:a16="http://schemas.microsoft.com/office/drawing/2014/main" id="{13F0F852-7EA3-33EE-4924-0CBF56E4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99" y="5203596"/>
            <a:ext cx="2047844" cy="13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4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2CC6-70C9-711F-D13E-838F9D5D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21CDF16-CDA6-320D-AA5F-BEAF8474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56E385A-5AD0-D513-8DBD-54C9FAD9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D908E89-03FA-BF01-CAB0-E7E51647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1026" name="Picture 2" descr="wheatstone bridge theory and example">
            <a:extLst>
              <a:ext uri="{FF2B5EF4-FFF2-40B4-BE49-F238E27FC236}">
                <a16:creationId xmlns:a16="http://schemas.microsoft.com/office/drawing/2014/main" id="{E0DE7FD2-F716-56D1-222B-79BBE8CD6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0" y="1531529"/>
            <a:ext cx="5904691" cy="43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E6F2D-C36C-7C39-E546-7E3CF69DD2E8}"/>
              </a:ext>
            </a:extLst>
          </p:cNvPr>
          <p:cNvSpPr txBox="1"/>
          <p:nvPr/>
        </p:nvSpPr>
        <p:spPr>
          <a:xfrm>
            <a:off x="6268825" y="1797441"/>
            <a:ext cx="55590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Many transducers output a change in resistance:</a:t>
            </a:r>
          </a:p>
          <a:p>
            <a:r>
              <a:rPr lang="en-US" dirty="0"/>
              <a:t>e.g., piezoresistive pressure sensors, strain gauges, load cells, thermocouples</a:t>
            </a:r>
          </a:p>
          <a:p>
            <a:endParaRPr lang="en-US" dirty="0"/>
          </a:p>
          <a:p>
            <a:r>
              <a:rPr lang="en-US" b="1" dirty="0"/>
              <a:t>Wheatstone bridges can:</a:t>
            </a:r>
          </a:p>
          <a:p>
            <a:r>
              <a:rPr lang="en-US" dirty="0"/>
              <a:t>-Increase sensitivity</a:t>
            </a:r>
          </a:p>
          <a:p>
            <a:r>
              <a:rPr lang="en-US" dirty="0"/>
              <a:t>-Compensate for environmental factors</a:t>
            </a:r>
          </a:p>
          <a:p>
            <a:r>
              <a:rPr lang="en-US" dirty="0"/>
              <a:t>-Allow for fully differential measurement</a:t>
            </a:r>
          </a:p>
        </p:txBody>
      </p:sp>
    </p:spTree>
    <p:extLst>
      <p:ext uri="{BB962C8B-B14F-4D97-AF65-F5344CB8AC3E}">
        <p14:creationId xmlns:p14="http://schemas.microsoft.com/office/powerpoint/2010/main" val="392054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B0FF-3645-777C-522B-B52FA369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CB371E2-77ED-E25F-7EFB-08C64FCB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364190-F42C-1DA5-F538-22E1512DA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1E00C1-C888-A6DE-3EDD-5906042CB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2" name="Online Media 1" descr="Basic configurations #1 - Wheatstone bridge">
            <a:hlinkClick r:id="" action="ppaction://media"/>
            <a:extLst>
              <a:ext uri="{FF2B5EF4-FFF2-40B4-BE49-F238E27FC236}">
                <a16:creationId xmlns:a16="http://schemas.microsoft.com/office/drawing/2014/main" id="{A936387C-DDF9-9E4C-C0BB-C80AA0EB55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052A5-60A6-65C3-2923-F4D869962279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5:14</a:t>
            </a:r>
          </a:p>
        </p:txBody>
      </p:sp>
    </p:spTree>
    <p:extLst>
      <p:ext uri="{BB962C8B-B14F-4D97-AF65-F5344CB8AC3E}">
        <p14:creationId xmlns:p14="http://schemas.microsoft.com/office/powerpoint/2010/main" val="250337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DA4-BD15-D88B-C203-5409AEFB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B2E5DE7-D2FC-0413-FCE8-EC8039F7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1682A1-B9C5-00EA-0CA9-222C2769B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22A73B6-1D03-82DE-EC67-16E3EAB8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Op. and Inst. Amplifiers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EE276-21C2-15E0-486A-DA5ED4175E81}"/>
              </a:ext>
            </a:extLst>
          </p:cNvPr>
          <p:cNvSpPr txBox="1"/>
          <p:nvPr/>
        </p:nvSpPr>
        <p:spPr>
          <a:xfrm>
            <a:off x="178229" y="1200150"/>
            <a:ext cx="98908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USE AN AMPLIFIER?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 voltage output of a strain sensor is mV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Mainly interested in differential signals (e.g., Wheatstone bridge)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loading of sensor circuit</a:t>
            </a:r>
          </a:p>
          <a:p>
            <a:endParaRPr lang="en-US" dirty="0"/>
          </a:p>
          <a:p>
            <a:r>
              <a:rPr lang="en-US" dirty="0"/>
              <a:t>e.g., piezoelectric sensors, microphones, strain gauges, thermocouples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11FD-F25D-1C4D-4D84-7651C657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9" y="3782751"/>
            <a:ext cx="2743200" cy="2560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8FDA7-51ED-A497-A679-9A984A62EA76}"/>
              </a:ext>
            </a:extLst>
          </p:cNvPr>
          <p:cNvSpPr txBox="1"/>
          <p:nvPr/>
        </p:nvSpPr>
        <p:spPr>
          <a:xfrm>
            <a:off x="68218" y="6277211"/>
            <a:ext cx="395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Infinite open-loop gain, infinite input impedance, voltage difference between inputs is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64991-DEB7-A764-487D-CA573502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78" y="3591024"/>
            <a:ext cx="3703483" cy="3062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C4867-EB25-C2C0-32A9-92FC7A5E3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172" y="3707317"/>
            <a:ext cx="1643602" cy="2569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93BA9-53C8-6D02-D687-7EF43AC0BF3B}"/>
              </a:ext>
            </a:extLst>
          </p:cNvPr>
          <p:cNvSpPr txBox="1"/>
          <p:nvPr/>
        </p:nvSpPr>
        <p:spPr>
          <a:xfrm>
            <a:off x="4821996" y="6420147"/>
            <a:ext cx="395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op-amp in 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12377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5D1D-8F01-B698-9AE1-3FF9AD0E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93085E3-439C-4507-807A-377DB163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0FC860-C4C1-4728-5760-31431530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200E6F3-4B11-8884-A6F1-AC5C016D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Basic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5919F-6017-65B2-F33C-C8A6E6F2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1849" y="995466"/>
            <a:ext cx="3673189" cy="346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6425E-EE24-0A8C-2DEA-A662D51C4330}"/>
              </a:ext>
            </a:extLst>
          </p:cNvPr>
          <p:cNvSpPr txBox="1"/>
          <p:nvPr/>
        </p:nvSpPr>
        <p:spPr>
          <a:xfrm>
            <a:off x="197963" y="1311750"/>
            <a:ext cx="574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of sensor readout circuits is (almost always) an analog voltage</a:t>
            </a:r>
          </a:p>
          <a:p>
            <a:endParaRPr lang="en-US" b="1" dirty="0"/>
          </a:p>
          <a:p>
            <a:r>
              <a:rPr lang="en-US" dirty="0"/>
              <a:t>How do we convert this into something readable by a computer? (digital info)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0BACC-2AA8-A1E0-6555-33DEEAFA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6" y="3397267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5AB6A-FC27-2B27-20C6-BBE90C093293}"/>
              </a:ext>
            </a:extLst>
          </p:cNvPr>
          <p:cNvSpPr txBox="1"/>
          <p:nvPr/>
        </p:nvSpPr>
        <p:spPr>
          <a:xfrm>
            <a:off x="8160157" y="4326125"/>
            <a:ext cx="284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“3-bit” ADC</a:t>
            </a:r>
            <a:r>
              <a:rPr lang="en-US" dirty="0"/>
              <a:t>:</a:t>
            </a:r>
          </a:p>
          <a:p>
            <a:r>
              <a:rPr lang="en-US" dirty="0"/>
              <a:t>000 to 111 in binary</a:t>
            </a:r>
          </a:p>
          <a:p>
            <a:r>
              <a:rPr lang="en-US" dirty="0"/>
              <a:t>0 to 7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6D83B-460A-8E89-4731-8CD989815C98}"/>
              </a:ext>
            </a:extLst>
          </p:cNvPr>
          <p:cNvSpPr txBox="1"/>
          <p:nvPr/>
        </p:nvSpPr>
        <p:spPr>
          <a:xfrm>
            <a:off x="10143979" y="3250742"/>
            <a:ext cx="185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“full-scale”</a:t>
            </a:r>
          </a:p>
          <a:p>
            <a:r>
              <a:rPr lang="en-US" sz="1600" dirty="0"/>
              <a:t>(typ. VCC of ADC)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CC9933-DC53-6A7F-24BA-E2A303CE6D6E}"/>
              </a:ext>
            </a:extLst>
          </p:cNvPr>
          <p:cNvGrpSpPr/>
          <p:nvPr/>
        </p:nvGrpSpPr>
        <p:grpSpPr>
          <a:xfrm>
            <a:off x="160256" y="5005521"/>
            <a:ext cx="7101624" cy="1661994"/>
            <a:chOff x="160256" y="5005521"/>
            <a:chExt cx="7101624" cy="16619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901B1-9728-B7F5-9322-FC3A6E4C5DF1}"/>
                </a:ext>
              </a:extLst>
            </p:cNvPr>
            <p:cNvSpPr txBox="1"/>
            <p:nvPr/>
          </p:nvSpPr>
          <p:spPr>
            <a:xfrm>
              <a:off x="160256" y="5005521"/>
              <a:ext cx="7101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built into your microcontroller (e.g., ESP32)</a:t>
              </a:r>
            </a:p>
            <a:p>
              <a:r>
                <a:rPr lang="en-US" dirty="0"/>
                <a:t>OR purchased as discrete IC (only when needed)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B479B-1E84-728E-53E1-13470A38C8E8}"/>
                </a:ext>
              </a:extLst>
            </p:cNvPr>
            <p:cNvSpPr txBox="1"/>
            <p:nvPr/>
          </p:nvSpPr>
          <p:spPr>
            <a:xfrm>
              <a:off x="160256" y="5836518"/>
              <a:ext cx="66197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e.g., </a:t>
              </a:r>
              <a:r>
                <a:rPr lang="en-US" dirty="0"/>
                <a:t>Successive Approximation Register (SAR)</a:t>
              </a:r>
            </a:p>
            <a:p>
              <a:r>
                <a:rPr lang="en-US" dirty="0"/>
                <a:t>        Delta-Sigma, Flash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/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blipFill>
                <a:blip r:embed="rId5"/>
                <a:stretch>
                  <a:fillRect l="-333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/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blipFill>
                <a:blip r:embed="rId6"/>
                <a:stretch>
                  <a:fillRect l="-3252" t="-4762" r="-162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/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blipFill>
                <a:blip r:embed="rId7"/>
                <a:stretch>
                  <a:fillRect l="-3883" t="-4762" r="-194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Video</a:t>
            </a:r>
          </a:p>
        </p:txBody>
      </p:sp>
      <p:pic>
        <p:nvPicPr>
          <p:cNvPr id="2" name="Online Media 1" descr="Electronic Basics #27: ADC (Analog to Digital Converter)">
            <a:hlinkClick r:id="" action="ppaction://media"/>
            <a:extLst>
              <a:ext uri="{FF2B5EF4-FFF2-40B4-BE49-F238E27FC236}">
                <a16:creationId xmlns:a16="http://schemas.microsoft.com/office/drawing/2014/main" id="{6B0AD72B-B20F-7B9B-CE5D-E442324AFF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88A20-3EFB-0DA6-93F7-C1E3100C017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4:50</a:t>
            </a:r>
          </a:p>
        </p:txBody>
      </p:sp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>
                <a:sym typeface="Wingdings" pitchFamily="2" charset="2"/>
              </a:rPr>
              <a:t>signal processing  </a:t>
            </a:r>
            <a:r>
              <a:rPr lang="en-US" dirty="0">
                <a:sym typeface="Wingdings" pitchFamily="2" charset="2"/>
              </a:rPr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REMINDERS: </a:t>
            </a:r>
          </a:p>
          <a:p>
            <a:r>
              <a:rPr lang="en-US" b="1" dirty="0"/>
              <a:t>-</a:t>
            </a:r>
            <a:r>
              <a:rPr lang="en-US" dirty="0"/>
              <a:t>PARTS ORDER DUE 2/3</a:t>
            </a:r>
          </a:p>
          <a:p>
            <a:r>
              <a:rPr lang="en-US" b="1" dirty="0"/>
              <a:t>-</a:t>
            </a:r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Poll: DIY </a:t>
            </a:r>
            <a:r>
              <a:rPr lang="en-US" dirty="0" err="1"/>
              <a:t>Powerpoints</a:t>
            </a:r>
            <a:r>
              <a:rPr lang="en-US" dirty="0"/>
              <a:t> or Google Slides with (loose) templating?  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1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878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signal processing 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2513904"/>
            <a:ext cx="40769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973539" y="3022686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C74-8A5D-DA1E-5610-4F3B98C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F511A-48E0-FAA2-DC88-7422EF27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E68F5F-BBA3-CD16-53DC-2D6F9EC9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2AC948-CEDE-6732-387F-C192FC38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Types and Examples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0B65B-A1EB-9F22-8D9C-C12DA7335098}"/>
              </a:ext>
            </a:extLst>
          </p:cNvPr>
          <p:cNvSpPr txBox="1"/>
          <p:nvPr/>
        </p:nvSpPr>
        <p:spPr>
          <a:xfrm>
            <a:off x="1142512" y="1545603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CFE49-EC20-33AA-1B89-6FD128403C06}"/>
              </a:ext>
            </a:extLst>
          </p:cNvPr>
          <p:cNvSpPr txBox="1"/>
          <p:nvPr/>
        </p:nvSpPr>
        <p:spPr>
          <a:xfrm>
            <a:off x="4001442" y="1562354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0233-B01D-377A-624C-FB8F1287E86D}"/>
              </a:ext>
            </a:extLst>
          </p:cNvPr>
          <p:cNvSpPr txBox="1"/>
          <p:nvPr/>
        </p:nvSpPr>
        <p:spPr>
          <a:xfrm>
            <a:off x="9425908" y="154560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EBFA68-91D3-069F-E01F-5D9A3F3A19A1}"/>
              </a:ext>
            </a:extLst>
          </p:cNvPr>
          <p:cNvGrpSpPr/>
          <p:nvPr/>
        </p:nvGrpSpPr>
        <p:grpSpPr>
          <a:xfrm>
            <a:off x="954554" y="4403253"/>
            <a:ext cx="10513546" cy="2414103"/>
            <a:chOff x="954554" y="4403253"/>
            <a:chExt cx="10513546" cy="24141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5409C3-32D8-9504-59B7-4CB6DAC32B2B}"/>
                </a:ext>
              </a:extLst>
            </p:cNvPr>
            <p:cNvSpPr/>
            <p:nvPr/>
          </p:nvSpPr>
          <p:spPr bwMode="auto">
            <a:xfrm>
              <a:off x="954554" y="4403253"/>
              <a:ext cx="10513546" cy="2414103"/>
            </a:xfrm>
            <a:custGeom>
              <a:avLst/>
              <a:gdLst>
                <a:gd name="connsiteX0" fmla="*/ 0 w 10513546"/>
                <a:gd name="connsiteY0" fmla="*/ 0 h 2414103"/>
                <a:gd name="connsiteX1" fmla="*/ 689221 w 10513546"/>
                <a:gd name="connsiteY1" fmla="*/ 0 h 2414103"/>
                <a:gd name="connsiteX2" fmla="*/ 1378443 w 10513546"/>
                <a:gd name="connsiteY2" fmla="*/ 0 h 2414103"/>
                <a:gd name="connsiteX3" fmla="*/ 2067664 w 10513546"/>
                <a:gd name="connsiteY3" fmla="*/ 0 h 2414103"/>
                <a:gd name="connsiteX4" fmla="*/ 2756885 w 10513546"/>
                <a:gd name="connsiteY4" fmla="*/ 0 h 2414103"/>
                <a:gd name="connsiteX5" fmla="*/ 3551242 w 10513546"/>
                <a:gd name="connsiteY5" fmla="*/ 0 h 2414103"/>
                <a:gd name="connsiteX6" fmla="*/ 4135328 w 10513546"/>
                <a:gd name="connsiteY6" fmla="*/ 0 h 2414103"/>
                <a:gd name="connsiteX7" fmla="*/ 4824549 w 10513546"/>
                <a:gd name="connsiteY7" fmla="*/ 0 h 2414103"/>
                <a:gd name="connsiteX8" fmla="*/ 5408635 w 10513546"/>
                <a:gd name="connsiteY8" fmla="*/ 0 h 2414103"/>
                <a:gd name="connsiteX9" fmla="*/ 5992721 w 10513546"/>
                <a:gd name="connsiteY9" fmla="*/ 0 h 2414103"/>
                <a:gd name="connsiteX10" fmla="*/ 6576807 w 10513546"/>
                <a:gd name="connsiteY10" fmla="*/ 0 h 2414103"/>
                <a:gd name="connsiteX11" fmla="*/ 6845487 w 10513546"/>
                <a:gd name="connsiteY11" fmla="*/ 0 h 2414103"/>
                <a:gd name="connsiteX12" fmla="*/ 7534708 w 10513546"/>
                <a:gd name="connsiteY12" fmla="*/ 0 h 2414103"/>
                <a:gd name="connsiteX13" fmla="*/ 7803387 w 10513546"/>
                <a:gd name="connsiteY13" fmla="*/ 0 h 2414103"/>
                <a:gd name="connsiteX14" fmla="*/ 8387473 w 10513546"/>
                <a:gd name="connsiteY14" fmla="*/ 0 h 2414103"/>
                <a:gd name="connsiteX15" fmla="*/ 9181830 w 10513546"/>
                <a:gd name="connsiteY15" fmla="*/ 0 h 2414103"/>
                <a:gd name="connsiteX16" fmla="*/ 9976187 w 10513546"/>
                <a:gd name="connsiteY16" fmla="*/ 0 h 2414103"/>
                <a:gd name="connsiteX17" fmla="*/ 10513546 w 10513546"/>
                <a:gd name="connsiteY17" fmla="*/ 0 h 2414103"/>
                <a:gd name="connsiteX18" fmla="*/ 10513546 w 10513546"/>
                <a:gd name="connsiteY18" fmla="*/ 458680 h 2414103"/>
                <a:gd name="connsiteX19" fmla="*/ 10513546 w 10513546"/>
                <a:gd name="connsiteY19" fmla="*/ 893218 h 2414103"/>
                <a:gd name="connsiteX20" fmla="*/ 10513546 w 10513546"/>
                <a:gd name="connsiteY20" fmla="*/ 1376039 h 2414103"/>
                <a:gd name="connsiteX21" fmla="*/ 10513546 w 10513546"/>
                <a:gd name="connsiteY21" fmla="*/ 1858859 h 2414103"/>
                <a:gd name="connsiteX22" fmla="*/ 10513546 w 10513546"/>
                <a:gd name="connsiteY22" fmla="*/ 2414103 h 2414103"/>
                <a:gd name="connsiteX23" fmla="*/ 9719189 w 10513546"/>
                <a:gd name="connsiteY23" fmla="*/ 2414103 h 2414103"/>
                <a:gd name="connsiteX24" fmla="*/ 8924832 w 10513546"/>
                <a:gd name="connsiteY24" fmla="*/ 2414103 h 2414103"/>
                <a:gd name="connsiteX25" fmla="*/ 8340746 w 10513546"/>
                <a:gd name="connsiteY25" fmla="*/ 2414103 h 2414103"/>
                <a:gd name="connsiteX26" fmla="*/ 7651525 w 10513546"/>
                <a:gd name="connsiteY26" fmla="*/ 2414103 h 2414103"/>
                <a:gd name="connsiteX27" fmla="*/ 7382846 w 10513546"/>
                <a:gd name="connsiteY27" fmla="*/ 2414103 h 2414103"/>
                <a:gd name="connsiteX28" fmla="*/ 6588489 w 10513546"/>
                <a:gd name="connsiteY28" fmla="*/ 2414103 h 2414103"/>
                <a:gd name="connsiteX29" fmla="*/ 6109538 w 10513546"/>
                <a:gd name="connsiteY29" fmla="*/ 2414103 h 2414103"/>
                <a:gd name="connsiteX30" fmla="*/ 5420317 w 10513546"/>
                <a:gd name="connsiteY30" fmla="*/ 2414103 h 2414103"/>
                <a:gd name="connsiteX31" fmla="*/ 5151638 w 10513546"/>
                <a:gd name="connsiteY31" fmla="*/ 2414103 h 2414103"/>
                <a:gd name="connsiteX32" fmla="*/ 4357281 w 10513546"/>
                <a:gd name="connsiteY32" fmla="*/ 2414103 h 2414103"/>
                <a:gd name="connsiteX33" fmla="*/ 3878330 w 10513546"/>
                <a:gd name="connsiteY33" fmla="*/ 2414103 h 2414103"/>
                <a:gd name="connsiteX34" fmla="*/ 3294244 w 10513546"/>
                <a:gd name="connsiteY34" fmla="*/ 2414103 h 2414103"/>
                <a:gd name="connsiteX35" fmla="*/ 2920429 w 10513546"/>
                <a:gd name="connsiteY35" fmla="*/ 2414103 h 2414103"/>
                <a:gd name="connsiteX36" fmla="*/ 2231208 w 10513546"/>
                <a:gd name="connsiteY36" fmla="*/ 2414103 h 2414103"/>
                <a:gd name="connsiteX37" fmla="*/ 1436851 w 10513546"/>
                <a:gd name="connsiteY37" fmla="*/ 2414103 h 2414103"/>
                <a:gd name="connsiteX38" fmla="*/ 957901 w 10513546"/>
                <a:gd name="connsiteY38" fmla="*/ 2414103 h 2414103"/>
                <a:gd name="connsiteX39" fmla="*/ 0 w 10513546"/>
                <a:gd name="connsiteY39" fmla="*/ 2414103 h 2414103"/>
                <a:gd name="connsiteX40" fmla="*/ 0 w 10513546"/>
                <a:gd name="connsiteY40" fmla="*/ 1931282 h 2414103"/>
                <a:gd name="connsiteX41" fmla="*/ 0 w 10513546"/>
                <a:gd name="connsiteY41" fmla="*/ 1448462 h 2414103"/>
                <a:gd name="connsiteX42" fmla="*/ 0 w 10513546"/>
                <a:gd name="connsiteY42" fmla="*/ 941500 h 2414103"/>
                <a:gd name="connsiteX43" fmla="*/ 0 w 10513546"/>
                <a:gd name="connsiteY43" fmla="*/ 458680 h 2414103"/>
                <a:gd name="connsiteX44" fmla="*/ 0 w 10513546"/>
                <a:gd name="connsiteY44" fmla="*/ 0 h 241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13546" h="2414103" fill="none" extrusionOk="0">
                  <a:moveTo>
                    <a:pt x="0" y="0"/>
                  </a:moveTo>
                  <a:cubicBezTo>
                    <a:pt x="155005" y="-7597"/>
                    <a:pt x="495555" y="38833"/>
                    <a:pt x="689221" y="0"/>
                  </a:cubicBezTo>
                  <a:cubicBezTo>
                    <a:pt x="882887" y="-38833"/>
                    <a:pt x="1135057" y="73582"/>
                    <a:pt x="1378443" y="0"/>
                  </a:cubicBezTo>
                  <a:cubicBezTo>
                    <a:pt x="1621829" y="-73582"/>
                    <a:pt x="1853246" y="46719"/>
                    <a:pt x="2067664" y="0"/>
                  </a:cubicBezTo>
                  <a:cubicBezTo>
                    <a:pt x="2282082" y="-46719"/>
                    <a:pt x="2536338" y="28218"/>
                    <a:pt x="2756885" y="0"/>
                  </a:cubicBezTo>
                  <a:cubicBezTo>
                    <a:pt x="2977432" y="-28218"/>
                    <a:pt x="3356431" y="83394"/>
                    <a:pt x="3551242" y="0"/>
                  </a:cubicBezTo>
                  <a:cubicBezTo>
                    <a:pt x="3746053" y="-83394"/>
                    <a:pt x="3965871" y="20089"/>
                    <a:pt x="4135328" y="0"/>
                  </a:cubicBezTo>
                  <a:cubicBezTo>
                    <a:pt x="4304785" y="-20089"/>
                    <a:pt x="4600582" y="20654"/>
                    <a:pt x="4824549" y="0"/>
                  </a:cubicBezTo>
                  <a:cubicBezTo>
                    <a:pt x="5048516" y="-20654"/>
                    <a:pt x="5177574" y="25719"/>
                    <a:pt x="5408635" y="0"/>
                  </a:cubicBezTo>
                  <a:cubicBezTo>
                    <a:pt x="5639696" y="-25719"/>
                    <a:pt x="5822216" y="48284"/>
                    <a:pt x="5992721" y="0"/>
                  </a:cubicBezTo>
                  <a:cubicBezTo>
                    <a:pt x="6163226" y="-48284"/>
                    <a:pt x="6306240" y="42423"/>
                    <a:pt x="6576807" y="0"/>
                  </a:cubicBezTo>
                  <a:cubicBezTo>
                    <a:pt x="6847374" y="-42423"/>
                    <a:pt x="6759469" y="8345"/>
                    <a:pt x="6845487" y="0"/>
                  </a:cubicBezTo>
                  <a:cubicBezTo>
                    <a:pt x="6931505" y="-8345"/>
                    <a:pt x="7342684" y="41135"/>
                    <a:pt x="7534708" y="0"/>
                  </a:cubicBezTo>
                  <a:cubicBezTo>
                    <a:pt x="7726732" y="-41135"/>
                    <a:pt x="7721709" y="548"/>
                    <a:pt x="7803387" y="0"/>
                  </a:cubicBezTo>
                  <a:cubicBezTo>
                    <a:pt x="7885065" y="-548"/>
                    <a:pt x="8225228" y="41756"/>
                    <a:pt x="8387473" y="0"/>
                  </a:cubicBezTo>
                  <a:cubicBezTo>
                    <a:pt x="8549718" y="-41756"/>
                    <a:pt x="8968713" y="86546"/>
                    <a:pt x="9181830" y="0"/>
                  </a:cubicBezTo>
                  <a:cubicBezTo>
                    <a:pt x="9394947" y="-86546"/>
                    <a:pt x="9709562" y="84546"/>
                    <a:pt x="9976187" y="0"/>
                  </a:cubicBezTo>
                  <a:cubicBezTo>
                    <a:pt x="10242812" y="-84546"/>
                    <a:pt x="10347145" y="9300"/>
                    <a:pt x="10513546" y="0"/>
                  </a:cubicBezTo>
                  <a:cubicBezTo>
                    <a:pt x="10536886" y="178914"/>
                    <a:pt x="10466168" y="348088"/>
                    <a:pt x="10513546" y="458680"/>
                  </a:cubicBezTo>
                  <a:cubicBezTo>
                    <a:pt x="10560924" y="569272"/>
                    <a:pt x="10467330" y="787142"/>
                    <a:pt x="10513546" y="893218"/>
                  </a:cubicBezTo>
                  <a:cubicBezTo>
                    <a:pt x="10559762" y="999294"/>
                    <a:pt x="10457475" y="1215802"/>
                    <a:pt x="10513546" y="1376039"/>
                  </a:cubicBezTo>
                  <a:cubicBezTo>
                    <a:pt x="10569617" y="1536276"/>
                    <a:pt x="10487039" y="1665577"/>
                    <a:pt x="10513546" y="1858859"/>
                  </a:cubicBezTo>
                  <a:cubicBezTo>
                    <a:pt x="10540053" y="2052141"/>
                    <a:pt x="10449213" y="2282207"/>
                    <a:pt x="10513546" y="2414103"/>
                  </a:cubicBezTo>
                  <a:cubicBezTo>
                    <a:pt x="10179425" y="2456389"/>
                    <a:pt x="9995363" y="2400445"/>
                    <a:pt x="9719189" y="2414103"/>
                  </a:cubicBezTo>
                  <a:cubicBezTo>
                    <a:pt x="9443015" y="2427761"/>
                    <a:pt x="9235330" y="2342397"/>
                    <a:pt x="8924832" y="2414103"/>
                  </a:cubicBezTo>
                  <a:cubicBezTo>
                    <a:pt x="8614334" y="2485809"/>
                    <a:pt x="8607886" y="2382557"/>
                    <a:pt x="8340746" y="2414103"/>
                  </a:cubicBezTo>
                  <a:cubicBezTo>
                    <a:pt x="8073606" y="2445649"/>
                    <a:pt x="7820502" y="2351427"/>
                    <a:pt x="7651525" y="2414103"/>
                  </a:cubicBezTo>
                  <a:cubicBezTo>
                    <a:pt x="7482548" y="2476779"/>
                    <a:pt x="7457751" y="2406691"/>
                    <a:pt x="7382846" y="2414103"/>
                  </a:cubicBezTo>
                  <a:cubicBezTo>
                    <a:pt x="7307941" y="2421515"/>
                    <a:pt x="6858230" y="2346039"/>
                    <a:pt x="6588489" y="2414103"/>
                  </a:cubicBezTo>
                  <a:cubicBezTo>
                    <a:pt x="6318748" y="2482167"/>
                    <a:pt x="6307630" y="2363293"/>
                    <a:pt x="6109538" y="2414103"/>
                  </a:cubicBezTo>
                  <a:cubicBezTo>
                    <a:pt x="5911446" y="2464913"/>
                    <a:pt x="5625079" y="2340842"/>
                    <a:pt x="5420317" y="2414103"/>
                  </a:cubicBezTo>
                  <a:cubicBezTo>
                    <a:pt x="5215555" y="2487364"/>
                    <a:pt x="5264062" y="2407341"/>
                    <a:pt x="5151638" y="2414103"/>
                  </a:cubicBezTo>
                  <a:cubicBezTo>
                    <a:pt x="5039214" y="2420865"/>
                    <a:pt x="4639838" y="2371484"/>
                    <a:pt x="4357281" y="2414103"/>
                  </a:cubicBezTo>
                  <a:cubicBezTo>
                    <a:pt x="4074724" y="2456722"/>
                    <a:pt x="4026108" y="2404566"/>
                    <a:pt x="3878330" y="2414103"/>
                  </a:cubicBezTo>
                  <a:cubicBezTo>
                    <a:pt x="3730552" y="2423640"/>
                    <a:pt x="3540711" y="2397791"/>
                    <a:pt x="3294244" y="2414103"/>
                  </a:cubicBezTo>
                  <a:cubicBezTo>
                    <a:pt x="3047777" y="2430415"/>
                    <a:pt x="3029058" y="2403272"/>
                    <a:pt x="2920429" y="2414103"/>
                  </a:cubicBezTo>
                  <a:cubicBezTo>
                    <a:pt x="2811800" y="2424934"/>
                    <a:pt x="2512843" y="2406739"/>
                    <a:pt x="2231208" y="2414103"/>
                  </a:cubicBezTo>
                  <a:cubicBezTo>
                    <a:pt x="1949573" y="2421467"/>
                    <a:pt x="1800298" y="2338698"/>
                    <a:pt x="1436851" y="2414103"/>
                  </a:cubicBezTo>
                  <a:cubicBezTo>
                    <a:pt x="1073404" y="2489508"/>
                    <a:pt x="1196995" y="2385312"/>
                    <a:pt x="957901" y="2414103"/>
                  </a:cubicBezTo>
                  <a:cubicBezTo>
                    <a:pt x="718807" y="2442894"/>
                    <a:pt x="369723" y="2303028"/>
                    <a:pt x="0" y="2414103"/>
                  </a:cubicBezTo>
                  <a:cubicBezTo>
                    <a:pt x="-46422" y="2180423"/>
                    <a:pt x="39687" y="2076784"/>
                    <a:pt x="0" y="1931282"/>
                  </a:cubicBezTo>
                  <a:cubicBezTo>
                    <a:pt x="-39687" y="1785780"/>
                    <a:pt x="38078" y="1558746"/>
                    <a:pt x="0" y="1448462"/>
                  </a:cubicBezTo>
                  <a:cubicBezTo>
                    <a:pt x="-38078" y="1338178"/>
                    <a:pt x="7904" y="1063203"/>
                    <a:pt x="0" y="941500"/>
                  </a:cubicBezTo>
                  <a:cubicBezTo>
                    <a:pt x="-7904" y="819797"/>
                    <a:pt x="55827" y="693657"/>
                    <a:pt x="0" y="458680"/>
                  </a:cubicBezTo>
                  <a:cubicBezTo>
                    <a:pt x="-55827" y="223703"/>
                    <a:pt x="50919" y="94070"/>
                    <a:pt x="0" y="0"/>
                  </a:cubicBezTo>
                  <a:close/>
                </a:path>
                <a:path w="10513546" h="2414103" stroke="0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20801" y="198702"/>
                    <a:pt x="10505635" y="247154"/>
                    <a:pt x="10513546" y="482821"/>
                  </a:cubicBezTo>
                  <a:cubicBezTo>
                    <a:pt x="10521457" y="718488"/>
                    <a:pt x="10488588" y="754876"/>
                    <a:pt x="10513546" y="989782"/>
                  </a:cubicBezTo>
                  <a:cubicBezTo>
                    <a:pt x="10538504" y="1224688"/>
                    <a:pt x="10503604" y="1240506"/>
                    <a:pt x="10513546" y="1400180"/>
                  </a:cubicBezTo>
                  <a:cubicBezTo>
                    <a:pt x="10523488" y="1559854"/>
                    <a:pt x="10463953" y="1672808"/>
                    <a:pt x="10513546" y="1834718"/>
                  </a:cubicBezTo>
                  <a:cubicBezTo>
                    <a:pt x="10563139" y="1996628"/>
                    <a:pt x="10457671" y="2296008"/>
                    <a:pt x="10513546" y="2414103"/>
                  </a:cubicBezTo>
                  <a:cubicBezTo>
                    <a:pt x="10373599" y="2435084"/>
                    <a:pt x="10163142" y="2402976"/>
                    <a:pt x="10034596" y="2414103"/>
                  </a:cubicBezTo>
                  <a:cubicBezTo>
                    <a:pt x="9906050" y="2425230"/>
                    <a:pt x="9660104" y="2398447"/>
                    <a:pt x="9450510" y="2414103"/>
                  </a:cubicBezTo>
                  <a:cubicBezTo>
                    <a:pt x="9240916" y="2429759"/>
                    <a:pt x="9241468" y="2382601"/>
                    <a:pt x="9181830" y="2414103"/>
                  </a:cubicBezTo>
                  <a:cubicBezTo>
                    <a:pt x="9122192" y="2445605"/>
                    <a:pt x="9002112" y="2411564"/>
                    <a:pt x="8913151" y="2414103"/>
                  </a:cubicBezTo>
                  <a:cubicBezTo>
                    <a:pt x="8824190" y="2416642"/>
                    <a:pt x="8524939" y="2350394"/>
                    <a:pt x="8329065" y="2414103"/>
                  </a:cubicBezTo>
                  <a:cubicBezTo>
                    <a:pt x="8133191" y="2477812"/>
                    <a:pt x="8126642" y="2396512"/>
                    <a:pt x="7955250" y="2414103"/>
                  </a:cubicBezTo>
                  <a:cubicBezTo>
                    <a:pt x="7783859" y="2431694"/>
                    <a:pt x="7486811" y="2332164"/>
                    <a:pt x="7266028" y="2414103"/>
                  </a:cubicBezTo>
                  <a:cubicBezTo>
                    <a:pt x="7045245" y="2496042"/>
                    <a:pt x="6972886" y="2376144"/>
                    <a:pt x="6892213" y="2414103"/>
                  </a:cubicBezTo>
                  <a:cubicBezTo>
                    <a:pt x="6811540" y="2452062"/>
                    <a:pt x="6399042" y="2357029"/>
                    <a:pt x="6202992" y="2414103"/>
                  </a:cubicBezTo>
                  <a:cubicBezTo>
                    <a:pt x="6006942" y="2471177"/>
                    <a:pt x="6009169" y="2391223"/>
                    <a:pt x="5934313" y="2414103"/>
                  </a:cubicBezTo>
                  <a:cubicBezTo>
                    <a:pt x="5859457" y="2436983"/>
                    <a:pt x="5581354" y="2363823"/>
                    <a:pt x="5245091" y="2414103"/>
                  </a:cubicBezTo>
                  <a:cubicBezTo>
                    <a:pt x="4908828" y="2464383"/>
                    <a:pt x="5057463" y="2382903"/>
                    <a:pt x="4871276" y="2414103"/>
                  </a:cubicBezTo>
                  <a:cubicBezTo>
                    <a:pt x="4685090" y="2445303"/>
                    <a:pt x="4730594" y="2387624"/>
                    <a:pt x="4602597" y="2414103"/>
                  </a:cubicBezTo>
                  <a:cubicBezTo>
                    <a:pt x="4474600" y="2440582"/>
                    <a:pt x="4304778" y="2396809"/>
                    <a:pt x="4228782" y="2414103"/>
                  </a:cubicBezTo>
                  <a:cubicBezTo>
                    <a:pt x="4152787" y="2431397"/>
                    <a:pt x="3738184" y="2344636"/>
                    <a:pt x="3539560" y="2414103"/>
                  </a:cubicBezTo>
                  <a:cubicBezTo>
                    <a:pt x="3340936" y="2483570"/>
                    <a:pt x="3290751" y="2379302"/>
                    <a:pt x="3165746" y="2414103"/>
                  </a:cubicBezTo>
                  <a:cubicBezTo>
                    <a:pt x="3040741" y="2448904"/>
                    <a:pt x="2962624" y="2391760"/>
                    <a:pt x="2897066" y="2414103"/>
                  </a:cubicBezTo>
                  <a:cubicBezTo>
                    <a:pt x="2831508" y="2436446"/>
                    <a:pt x="2633568" y="2382918"/>
                    <a:pt x="2523251" y="2414103"/>
                  </a:cubicBezTo>
                  <a:cubicBezTo>
                    <a:pt x="2412934" y="2445288"/>
                    <a:pt x="2193924" y="2401085"/>
                    <a:pt x="2044301" y="2414103"/>
                  </a:cubicBezTo>
                  <a:cubicBezTo>
                    <a:pt x="1894678" y="2427121"/>
                    <a:pt x="1744330" y="2349114"/>
                    <a:pt x="1460215" y="2414103"/>
                  </a:cubicBezTo>
                  <a:cubicBezTo>
                    <a:pt x="1176100" y="2479092"/>
                    <a:pt x="1249204" y="2389921"/>
                    <a:pt x="1086400" y="2414103"/>
                  </a:cubicBezTo>
                  <a:cubicBezTo>
                    <a:pt x="923597" y="2438285"/>
                    <a:pt x="391965" y="2403680"/>
                    <a:pt x="0" y="2414103"/>
                  </a:cubicBezTo>
                  <a:cubicBezTo>
                    <a:pt x="-51147" y="2246604"/>
                    <a:pt x="10933" y="2086505"/>
                    <a:pt x="0" y="1931282"/>
                  </a:cubicBezTo>
                  <a:cubicBezTo>
                    <a:pt x="-10933" y="1776059"/>
                    <a:pt x="43310" y="1599471"/>
                    <a:pt x="0" y="1448462"/>
                  </a:cubicBezTo>
                  <a:cubicBezTo>
                    <a:pt x="-43310" y="1297453"/>
                    <a:pt x="50384" y="1086839"/>
                    <a:pt x="0" y="965641"/>
                  </a:cubicBezTo>
                  <a:cubicBezTo>
                    <a:pt x="-50384" y="844443"/>
                    <a:pt x="11421" y="681296"/>
                    <a:pt x="0" y="482821"/>
                  </a:cubicBezTo>
                  <a:cubicBezTo>
                    <a:pt x="-11421" y="284346"/>
                    <a:pt x="16530" y="18962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CAA7E-7157-FB13-EF93-A70429E90C70}"/>
                </a:ext>
              </a:extLst>
            </p:cNvPr>
            <p:cNvSpPr txBox="1"/>
            <p:nvPr/>
          </p:nvSpPr>
          <p:spPr>
            <a:xfrm>
              <a:off x="1090413" y="5410435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345E6-EBD8-1F24-51D4-EF62C9F5F3F4}"/>
                </a:ext>
              </a:extLst>
            </p:cNvPr>
            <p:cNvSpPr txBox="1"/>
            <p:nvPr/>
          </p:nvSpPr>
          <p:spPr>
            <a:xfrm>
              <a:off x="3787715" y="4856437"/>
              <a:ext cx="198002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Intensity</a:t>
              </a:r>
            </a:p>
            <a:p>
              <a:r>
                <a:rPr lang="en-US" dirty="0"/>
                <a:t>     Pressure</a:t>
              </a:r>
            </a:p>
            <a:p>
              <a:r>
                <a:rPr lang="en-US" dirty="0"/>
                <a:t>     Image</a:t>
              </a:r>
            </a:p>
            <a:p>
              <a:r>
                <a:rPr lang="en-US" dirty="0"/>
                <a:t>     Deflection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71838-6E08-32FB-473B-588BD50CB208}"/>
                </a:ext>
              </a:extLst>
            </p:cNvPr>
            <p:cNvSpPr txBox="1"/>
            <p:nvPr/>
          </p:nvSpPr>
          <p:spPr>
            <a:xfrm>
              <a:off x="9314756" y="579842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Microphone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354C6-D621-AE4D-7128-3E1EF76D79E6}"/>
                </a:ext>
              </a:extLst>
            </p:cNvPr>
            <p:cNvSpPr txBox="1"/>
            <p:nvPr/>
          </p:nvSpPr>
          <p:spPr>
            <a:xfrm>
              <a:off x="9314756" y="6300735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Camera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771568-B8EC-7DBF-F8D6-589DB64CBC33}"/>
                </a:ext>
              </a:extLst>
            </p:cNvPr>
            <p:cNvSpPr txBox="1"/>
            <p:nvPr/>
          </p:nvSpPr>
          <p:spPr>
            <a:xfrm>
              <a:off x="9314755" y="4910143"/>
              <a:ext cx="1726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Altimeter /</a:t>
              </a:r>
            </a:p>
            <a:p>
              <a:r>
                <a:rPr lang="en-US" b="1" dirty="0"/>
                <a:t>Barometer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09865-F81F-D18B-D17A-22ED4110C017}"/>
                </a:ext>
              </a:extLst>
            </p:cNvPr>
            <p:cNvSpPr txBox="1"/>
            <p:nvPr/>
          </p:nvSpPr>
          <p:spPr>
            <a:xfrm>
              <a:off x="9319839" y="4407835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IMU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7CEF75-FD63-6D52-ECB6-ED45BA216DDB}"/>
              </a:ext>
            </a:extLst>
          </p:cNvPr>
          <p:cNvGrpSpPr/>
          <p:nvPr/>
        </p:nvGrpSpPr>
        <p:grpSpPr>
          <a:xfrm>
            <a:off x="954554" y="2101436"/>
            <a:ext cx="10513546" cy="2108536"/>
            <a:chOff x="954554" y="2101436"/>
            <a:chExt cx="10513546" cy="2108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DCB44B-6680-8A04-D585-6B8B33AB05DE}"/>
                </a:ext>
              </a:extLst>
            </p:cNvPr>
            <p:cNvSpPr txBox="1"/>
            <p:nvPr/>
          </p:nvSpPr>
          <p:spPr>
            <a:xfrm>
              <a:off x="1201822" y="2818705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B8455C-DE18-767A-0764-BD566C2C4784}"/>
                </a:ext>
              </a:extLst>
            </p:cNvPr>
            <p:cNvSpPr txBox="1"/>
            <p:nvPr/>
          </p:nvSpPr>
          <p:spPr>
            <a:xfrm>
              <a:off x="3787715" y="2565977"/>
              <a:ext cx="41697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Distance</a:t>
              </a:r>
            </a:p>
            <a:p>
              <a:r>
                <a:rPr lang="en-US" dirty="0"/>
                <a:t>       Time-of-flight, </a:t>
              </a:r>
            </a:p>
            <a:p>
              <a:r>
                <a:rPr lang="en-US" dirty="0"/>
                <a:t>       received angle/intensity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5DA59-4AE9-199E-B074-CFCBA1422167}"/>
                </a:ext>
              </a:extLst>
            </p:cNvPr>
            <p:cNvSpPr txBox="1"/>
            <p:nvPr/>
          </p:nvSpPr>
          <p:spPr>
            <a:xfrm>
              <a:off x="9314756" y="2331575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LiDAR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7C2AE-7751-D8DD-DBE5-B64719B68BB0}"/>
                </a:ext>
              </a:extLst>
            </p:cNvPr>
            <p:cNvSpPr txBox="1"/>
            <p:nvPr/>
          </p:nvSpPr>
          <p:spPr>
            <a:xfrm>
              <a:off x="9314756" y="3044988"/>
              <a:ext cx="16898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Ultrasonic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BC43-F26D-474F-E1C7-8C64D96704BD}"/>
                </a:ext>
              </a:extLst>
            </p:cNvPr>
            <p:cNvSpPr txBox="1"/>
            <p:nvPr/>
          </p:nvSpPr>
          <p:spPr>
            <a:xfrm>
              <a:off x="9314756" y="3724121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Infrared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DD3B3F-ACA6-3355-4564-789E9D3E13C0}"/>
                </a:ext>
              </a:extLst>
            </p:cNvPr>
            <p:cNvSpPr/>
            <p:nvPr/>
          </p:nvSpPr>
          <p:spPr bwMode="auto">
            <a:xfrm>
              <a:off x="954554" y="2101436"/>
              <a:ext cx="10513546" cy="2108536"/>
            </a:xfrm>
            <a:custGeom>
              <a:avLst/>
              <a:gdLst>
                <a:gd name="connsiteX0" fmla="*/ 0 w 10513546"/>
                <a:gd name="connsiteY0" fmla="*/ 0 h 2108536"/>
                <a:gd name="connsiteX1" fmla="*/ 478950 w 10513546"/>
                <a:gd name="connsiteY1" fmla="*/ 0 h 2108536"/>
                <a:gd name="connsiteX2" fmla="*/ 747630 w 10513546"/>
                <a:gd name="connsiteY2" fmla="*/ 0 h 2108536"/>
                <a:gd name="connsiteX3" fmla="*/ 1541987 w 10513546"/>
                <a:gd name="connsiteY3" fmla="*/ 0 h 2108536"/>
                <a:gd name="connsiteX4" fmla="*/ 2020937 w 10513546"/>
                <a:gd name="connsiteY4" fmla="*/ 0 h 2108536"/>
                <a:gd name="connsiteX5" fmla="*/ 2499888 w 10513546"/>
                <a:gd name="connsiteY5" fmla="*/ 0 h 2108536"/>
                <a:gd name="connsiteX6" fmla="*/ 3294244 w 10513546"/>
                <a:gd name="connsiteY6" fmla="*/ 0 h 2108536"/>
                <a:gd name="connsiteX7" fmla="*/ 3668059 w 10513546"/>
                <a:gd name="connsiteY7" fmla="*/ 0 h 2108536"/>
                <a:gd name="connsiteX8" fmla="*/ 4462416 w 10513546"/>
                <a:gd name="connsiteY8" fmla="*/ 0 h 2108536"/>
                <a:gd name="connsiteX9" fmla="*/ 5256773 w 10513546"/>
                <a:gd name="connsiteY9" fmla="*/ 0 h 2108536"/>
                <a:gd name="connsiteX10" fmla="*/ 5840859 w 10513546"/>
                <a:gd name="connsiteY10" fmla="*/ 0 h 2108536"/>
                <a:gd name="connsiteX11" fmla="*/ 6635216 w 10513546"/>
                <a:gd name="connsiteY11" fmla="*/ 0 h 2108536"/>
                <a:gd name="connsiteX12" fmla="*/ 7114166 w 10513546"/>
                <a:gd name="connsiteY12" fmla="*/ 0 h 2108536"/>
                <a:gd name="connsiteX13" fmla="*/ 7593117 w 10513546"/>
                <a:gd name="connsiteY13" fmla="*/ 0 h 2108536"/>
                <a:gd name="connsiteX14" fmla="*/ 8282338 w 10513546"/>
                <a:gd name="connsiteY14" fmla="*/ 0 h 2108536"/>
                <a:gd name="connsiteX15" fmla="*/ 8761288 w 10513546"/>
                <a:gd name="connsiteY15" fmla="*/ 0 h 2108536"/>
                <a:gd name="connsiteX16" fmla="*/ 9555645 w 10513546"/>
                <a:gd name="connsiteY16" fmla="*/ 0 h 2108536"/>
                <a:gd name="connsiteX17" fmla="*/ 10513546 w 10513546"/>
                <a:gd name="connsiteY17" fmla="*/ 0 h 2108536"/>
                <a:gd name="connsiteX18" fmla="*/ 10513546 w 10513546"/>
                <a:gd name="connsiteY18" fmla="*/ 527134 h 2108536"/>
                <a:gd name="connsiteX19" fmla="*/ 10513546 w 10513546"/>
                <a:gd name="connsiteY19" fmla="*/ 1075353 h 2108536"/>
                <a:gd name="connsiteX20" fmla="*/ 10513546 w 10513546"/>
                <a:gd name="connsiteY20" fmla="*/ 1539231 h 2108536"/>
                <a:gd name="connsiteX21" fmla="*/ 10513546 w 10513546"/>
                <a:gd name="connsiteY21" fmla="*/ 2108536 h 2108536"/>
                <a:gd name="connsiteX22" fmla="*/ 9824325 w 10513546"/>
                <a:gd name="connsiteY22" fmla="*/ 2108536 h 2108536"/>
                <a:gd name="connsiteX23" fmla="*/ 9450510 w 10513546"/>
                <a:gd name="connsiteY23" fmla="*/ 2108536 h 2108536"/>
                <a:gd name="connsiteX24" fmla="*/ 8866424 w 10513546"/>
                <a:gd name="connsiteY24" fmla="*/ 2108536 h 2108536"/>
                <a:gd name="connsiteX25" fmla="*/ 8597744 w 10513546"/>
                <a:gd name="connsiteY25" fmla="*/ 2108536 h 2108536"/>
                <a:gd name="connsiteX26" fmla="*/ 8329065 w 10513546"/>
                <a:gd name="connsiteY26" fmla="*/ 2108536 h 2108536"/>
                <a:gd name="connsiteX27" fmla="*/ 7744979 w 10513546"/>
                <a:gd name="connsiteY27" fmla="*/ 2108536 h 2108536"/>
                <a:gd name="connsiteX28" fmla="*/ 7371164 w 10513546"/>
                <a:gd name="connsiteY28" fmla="*/ 2108536 h 2108536"/>
                <a:gd name="connsiteX29" fmla="*/ 6681943 w 10513546"/>
                <a:gd name="connsiteY29" fmla="*/ 2108536 h 2108536"/>
                <a:gd name="connsiteX30" fmla="*/ 6308128 w 10513546"/>
                <a:gd name="connsiteY30" fmla="*/ 2108536 h 2108536"/>
                <a:gd name="connsiteX31" fmla="*/ 5618906 w 10513546"/>
                <a:gd name="connsiteY31" fmla="*/ 2108536 h 2108536"/>
                <a:gd name="connsiteX32" fmla="*/ 5350227 w 10513546"/>
                <a:gd name="connsiteY32" fmla="*/ 2108536 h 2108536"/>
                <a:gd name="connsiteX33" fmla="*/ 4661005 w 10513546"/>
                <a:gd name="connsiteY33" fmla="*/ 2108536 h 2108536"/>
                <a:gd name="connsiteX34" fmla="*/ 4287190 w 10513546"/>
                <a:gd name="connsiteY34" fmla="*/ 2108536 h 2108536"/>
                <a:gd name="connsiteX35" fmla="*/ 4018511 w 10513546"/>
                <a:gd name="connsiteY35" fmla="*/ 2108536 h 2108536"/>
                <a:gd name="connsiteX36" fmla="*/ 3644696 w 10513546"/>
                <a:gd name="connsiteY36" fmla="*/ 2108536 h 2108536"/>
                <a:gd name="connsiteX37" fmla="*/ 2955475 w 10513546"/>
                <a:gd name="connsiteY37" fmla="*/ 2108536 h 2108536"/>
                <a:gd name="connsiteX38" fmla="*/ 2581660 w 10513546"/>
                <a:gd name="connsiteY38" fmla="*/ 2108536 h 2108536"/>
                <a:gd name="connsiteX39" fmla="*/ 2312980 w 10513546"/>
                <a:gd name="connsiteY39" fmla="*/ 2108536 h 2108536"/>
                <a:gd name="connsiteX40" fmla="*/ 1939165 w 10513546"/>
                <a:gd name="connsiteY40" fmla="*/ 2108536 h 2108536"/>
                <a:gd name="connsiteX41" fmla="*/ 1460215 w 10513546"/>
                <a:gd name="connsiteY41" fmla="*/ 2108536 h 2108536"/>
                <a:gd name="connsiteX42" fmla="*/ 876129 w 10513546"/>
                <a:gd name="connsiteY42" fmla="*/ 2108536 h 2108536"/>
                <a:gd name="connsiteX43" fmla="*/ 502314 w 10513546"/>
                <a:gd name="connsiteY43" fmla="*/ 2108536 h 2108536"/>
                <a:gd name="connsiteX44" fmla="*/ 0 w 10513546"/>
                <a:gd name="connsiteY44" fmla="*/ 2108536 h 2108536"/>
                <a:gd name="connsiteX45" fmla="*/ 0 w 10513546"/>
                <a:gd name="connsiteY45" fmla="*/ 1581402 h 2108536"/>
                <a:gd name="connsiteX46" fmla="*/ 0 w 10513546"/>
                <a:gd name="connsiteY46" fmla="*/ 1054268 h 2108536"/>
                <a:gd name="connsiteX47" fmla="*/ 0 w 10513546"/>
                <a:gd name="connsiteY47" fmla="*/ 527134 h 2108536"/>
                <a:gd name="connsiteX48" fmla="*/ 0 w 10513546"/>
                <a:gd name="connsiteY48" fmla="*/ 0 h 210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513546" h="2108536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74776" y="256831"/>
                    <a:pt x="10460179" y="341778"/>
                    <a:pt x="10513546" y="527134"/>
                  </a:cubicBezTo>
                  <a:cubicBezTo>
                    <a:pt x="10566913" y="712490"/>
                    <a:pt x="10489481" y="951326"/>
                    <a:pt x="10513546" y="1075353"/>
                  </a:cubicBezTo>
                  <a:cubicBezTo>
                    <a:pt x="10537611" y="1199380"/>
                    <a:pt x="10502547" y="1407167"/>
                    <a:pt x="10513546" y="1539231"/>
                  </a:cubicBezTo>
                  <a:cubicBezTo>
                    <a:pt x="10524545" y="1671295"/>
                    <a:pt x="10456232" y="1946539"/>
                    <a:pt x="10513546" y="2108536"/>
                  </a:cubicBezTo>
                  <a:cubicBezTo>
                    <a:pt x="10232838" y="2127679"/>
                    <a:pt x="10098018" y="2055347"/>
                    <a:pt x="9824325" y="2108536"/>
                  </a:cubicBezTo>
                  <a:cubicBezTo>
                    <a:pt x="9550632" y="2161725"/>
                    <a:pt x="9632488" y="2077359"/>
                    <a:pt x="9450510" y="2108536"/>
                  </a:cubicBezTo>
                  <a:cubicBezTo>
                    <a:pt x="9268532" y="2139713"/>
                    <a:pt x="9076018" y="2092880"/>
                    <a:pt x="8866424" y="2108536"/>
                  </a:cubicBezTo>
                  <a:cubicBezTo>
                    <a:pt x="8656830" y="2124192"/>
                    <a:pt x="8657382" y="2077034"/>
                    <a:pt x="8597744" y="2108536"/>
                  </a:cubicBezTo>
                  <a:cubicBezTo>
                    <a:pt x="8538106" y="2140038"/>
                    <a:pt x="8418026" y="2105997"/>
                    <a:pt x="8329065" y="2108536"/>
                  </a:cubicBezTo>
                  <a:cubicBezTo>
                    <a:pt x="8240104" y="2111075"/>
                    <a:pt x="7940853" y="2044827"/>
                    <a:pt x="7744979" y="2108536"/>
                  </a:cubicBezTo>
                  <a:cubicBezTo>
                    <a:pt x="7549105" y="2172245"/>
                    <a:pt x="7542556" y="2090945"/>
                    <a:pt x="7371164" y="2108536"/>
                  </a:cubicBezTo>
                  <a:cubicBezTo>
                    <a:pt x="7199773" y="2126127"/>
                    <a:pt x="6902011" y="2104809"/>
                    <a:pt x="6681943" y="2108536"/>
                  </a:cubicBezTo>
                  <a:cubicBezTo>
                    <a:pt x="6461875" y="2112263"/>
                    <a:pt x="6388801" y="2070577"/>
                    <a:pt x="6308128" y="2108536"/>
                  </a:cubicBezTo>
                  <a:cubicBezTo>
                    <a:pt x="6227455" y="2146495"/>
                    <a:pt x="5815440" y="2055009"/>
                    <a:pt x="5618906" y="2108536"/>
                  </a:cubicBezTo>
                  <a:cubicBezTo>
                    <a:pt x="5422372" y="2162063"/>
                    <a:pt x="5425083" y="2085656"/>
                    <a:pt x="5350227" y="2108536"/>
                  </a:cubicBezTo>
                  <a:cubicBezTo>
                    <a:pt x="5275371" y="2131416"/>
                    <a:pt x="4997268" y="2058256"/>
                    <a:pt x="4661005" y="2108536"/>
                  </a:cubicBezTo>
                  <a:cubicBezTo>
                    <a:pt x="4324742" y="2158816"/>
                    <a:pt x="4473377" y="2077336"/>
                    <a:pt x="4287190" y="2108536"/>
                  </a:cubicBezTo>
                  <a:cubicBezTo>
                    <a:pt x="4101004" y="2139736"/>
                    <a:pt x="4146508" y="2082057"/>
                    <a:pt x="4018511" y="2108536"/>
                  </a:cubicBezTo>
                  <a:cubicBezTo>
                    <a:pt x="3890514" y="2135015"/>
                    <a:pt x="3720692" y="2091242"/>
                    <a:pt x="3644696" y="2108536"/>
                  </a:cubicBezTo>
                  <a:cubicBezTo>
                    <a:pt x="3568701" y="2125830"/>
                    <a:pt x="3153735" y="2035949"/>
                    <a:pt x="2955475" y="2108536"/>
                  </a:cubicBezTo>
                  <a:cubicBezTo>
                    <a:pt x="2757215" y="2181123"/>
                    <a:pt x="2712334" y="2076097"/>
                    <a:pt x="2581660" y="2108536"/>
                  </a:cubicBezTo>
                  <a:cubicBezTo>
                    <a:pt x="2450986" y="2140975"/>
                    <a:pt x="2378538" y="2086193"/>
                    <a:pt x="2312980" y="2108536"/>
                  </a:cubicBezTo>
                  <a:cubicBezTo>
                    <a:pt x="2247422" y="2130879"/>
                    <a:pt x="2049482" y="2077351"/>
                    <a:pt x="1939165" y="2108536"/>
                  </a:cubicBezTo>
                  <a:cubicBezTo>
                    <a:pt x="1828848" y="2139721"/>
                    <a:pt x="1609838" y="2095518"/>
                    <a:pt x="1460215" y="2108536"/>
                  </a:cubicBezTo>
                  <a:cubicBezTo>
                    <a:pt x="1310592" y="2121554"/>
                    <a:pt x="1160244" y="2043547"/>
                    <a:pt x="876129" y="2108536"/>
                  </a:cubicBezTo>
                  <a:cubicBezTo>
                    <a:pt x="592014" y="2173525"/>
                    <a:pt x="665118" y="2084354"/>
                    <a:pt x="502314" y="2108536"/>
                  </a:cubicBezTo>
                  <a:cubicBezTo>
                    <a:pt x="339511" y="2132718"/>
                    <a:pt x="129148" y="2056147"/>
                    <a:pt x="0" y="2108536"/>
                  </a:cubicBezTo>
                  <a:cubicBezTo>
                    <a:pt x="-28806" y="1895302"/>
                    <a:pt x="16739" y="1703084"/>
                    <a:pt x="0" y="1581402"/>
                  </a:cubicBezTo>
                  <a:cubicBezTo>
                    <a:pt x="-16739" y="1459720"/>
                    <a:pt x="44060" y="1204368"/>
                    <a:pt x="0" y="1054268"/>
                  </a:cubicBezTo>
                  <a:cubicBezTo>
                    <a:pt x="-44060" y="904168"/>
                    <a:pt x="54409" y="749694"/>
                    <a:pt x="0" y="527134"/>
                  </a:cubicBezTo>
                  <a:cubicBezTo>
                    <a:pt x="-54409" y="304574"/>
                    <a:pt x="2272" y="165465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30722</TotalTime>
  <Words>852</Words>
  <Application>Microsoft Macintosh PowerPoint</Application>
  <PresentationFormat>Widescreen</PresentationFormat>
  <Paragraphs>181</Paragraphs>
  <Slides>39</Slides>
  <Notes>39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999</cp:revision>
  <cp:lastPrinted>2025-01-29T21:00:22Z</cp:lastPrinted>
  <dcterms:created xsi:type="dcterms:W3CDTF">2011-02-07T17:37:21Z</dcterms:created>
  <dcterms:modified xsi:type="dcterms:W3CDTF">2025-01-31T19:13:46Z</dcterms:modified>
  <cp:category/>
</cp:coreProperties>
</file>